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301" r:id="rId3"/>
    <p:sldId id="279" r:id="rId4"/>
    <p:sldId id="294" r:id="rId5"/>
    <p:sldId id="261" r:id="rId6"/>
    <p:sldId id="269" r:id="rId7"/>
    <p:sldId id="280" r:id="rId8"/>
    <p:sldId id="281" r:id="rId9"/>
    <p:sldId id="295" r:id="rId10"/>
    <p:sldId id="282" r:id="rId11"/>
    <p:sldId id="296" r:id="rId12"/>
    <p:sldId id="283" r:id="rId13"/>
    <p:sldId id="284" r:id="rId14"/>
    <p:sldId id="285" r:id="rId15"/>
    <p:sldId id="297" r:id="rId16"/>
    <p:sldId id="264" r:id="rId17"/>
    <p:sldId id="270" r:id="rId18"/>
    <p:sldId id="271" r:id="rId19"/>
    <p:sldId id="265" r:id="rId20"/>
    <p:sldId id="272" r:id="rId21"/>
    <p:sldId id="273" r:id="rId22"/>
    <p:sldId id="299" r:id="rId23"/>
    <p:sldId id="266" r:id="rId24"/>
    <p:sldId id="274" r:id="rId25"/>
    <p:sldId id="275" r:id="rId26"/>
    <p:sldId id="292" r:id="rId27"/>
    <p:sldId id="276" r:id="rId28"/>
    <p:sldId id="293" r:id="rId29"/>
    <p:sldId id="267" r:id="rId30"/>
    <p:sldId id="298" r:id="rId31"/>
    <p:sldId id="263" r:id="rId32"/>
    <p:sldId id="286" r:id="rId33"/>
    <p:sldId id="288" r:id="rId34"/>
    <p:sldId id="289" r:id="rId35"/>
    <p:sldId id="290" r:id="rId36"/>
    <p:sldId id="268" r:id="rId37"/>
    <p:sldId id="291" r:id="rId38"/>
    <p:sldId id="258" r:id="rId39"/>
    <p:sldId id="260" r:id="rId40"/>
    <p:sldId id="300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9FE1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7546" autoAdjust="0"/>
  </p:normalViewPr>
  <p:slideViewPr>
    <p:cSldViewPr snapToGrid="0">
      <p:cViewPr varScale="1">
        <p:scale>
          <a:sx n="46" d="100"/>
          <a:sy n="46" d="100"/>
        </p:scale>
        <p:origin x="60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671160-7363-4770-BC37-584A76C061CA}" type="datetime1">
              <a:rPr kumimoji="1" lang="en-CA" altLang="ja-JP" smtClean="0"/>
              <a:t>16/12/2017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996A3-CDAB-42C4-8D89-245F9A1143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92408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443E4D-BA3C-4D47-905E-FF7BD617538B}" type="datetime1">
              <a:rPr lang="en-CA" altLang="ja-JP" smtClean="0"/>
              <a:t>16/12/2017</a:t>
            </a:fld>
            <a:endParaRPr lang="en-CA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CA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1C2F1-C4F8-4586-91BC-BF9FE9035E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169080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It’s autonomy with a social component. Learner Autonomy</a:t>
            </a:r>
          </a:p>
          <a:p>
            <a:r>
              <a:rPr lang="en-CA" dirty="0"/>
              <a:t>Different students have different learning styles</a:t>
            </a:r>
          </a:p>
          <a:p>
            <a:r>
              <a:rPr lang="en-CA" dirty="0"/>
              <a:t>It’s not one size fits all</a:t>
            </a:r>
          </a:p>
          <a:p>
            <a:r>
              <a:rPr lang="en-CA" dirty="0"/>
              <a:t>Best </a:t>
            </a:r>
            <a:r>
              <a:rPr lang="en-CA" dirty="0" err="1"/>
              <a:t>indicatoes</a:t>
            </a:r>
            <a:r>
              <a:rPr lang="en-CA" dirty="0"/>
              <a:t> of learning are motivation and aptitude (Rod Elis)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11C2F1-C4F8-4586-91BC-BF9FE9035E3D}" type="slidenum">
              <a:rPr lang="en-CA" smtClean="0"/>
              <a:t>8</a:t>
            </a:fld>
            <a:endParaRPr lang="en-CA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4859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Push and pull</a:t>
            </a:r>
          </a:p>
          <a:p>
            <a:endParaRPr lang="en-CA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11C2F1-C4F8-4586-91BC-BF9FE9035E3D}" type="slidenum">
              <a:rPr lang="en-CA" smtClean="0"/>
              <a:t>10</a:t>
            </a:fld>
            <a:endParaRPr lang="en-CA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7163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Teach how to start a </a:t>
            </a:r>
            <a:r>
              <a:rPr lang="en-CA" b="1" dirty="0"/>
              <a:t>conversation with a foreigner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Do Role plays</a:t>
            </a:r>
          </a:p>
          <a:p>
            <a:endParaRPr lang="en-CA" b="1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11C2F1-C4F8-4586-91BC-BF9FE9035E3D}" type="slidenum">
              <a:rPr lang="en-CA" smtClean="0"/>
              <a:t>11</a:t>
            </a:fld>
            <a:endParaRPr lang="en-CA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3174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ZPD and being adaptable</a:t>
            </a:r>
          </a:p>
          <a:p>
            <a:r>
              <a:rPr lang="en-CA" dirty="0"/>
              <a:t>SALCs are not about tests but about student motivation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11C2F1-C4F8-4586-91BC-BF9FE9035E3D}" type="slidenum">
              <a:rPr lang="en-CA" smtClean="0"/>
              <a:t>14</a:t>
            </a:fld>
            <a:endParaRPr lang="en-CA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7150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solidFill>
                  <a:srgbClr val="000000"/>
                </a:solidFill>
                <a:cs typeface="Calibri" panose="020F0502020204030204" pitchFamily="34" charset="0"/>
              </a:rPr>
              <a:t>if several teachers are sitting closely together and are quite involved in their own conversations, students may feel that they are interrupting those teachers when approaching the orange sofas.</a:t>
            </a:r>
          </a:p>
          <a:p>
            <a:endParaRPr lang="en-CA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11C2F1-C4F8-4586-91BC-BF9FE9035E3D}" type="slidenum">
              <a:rPr lang="en-CA" smtClean="0"/>
              <a:t>32</a:t>
            </a:fld>
            <a:endParaRPr lang="en-CA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0316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solidFill>
                  <a:srgbClr val="000000"/>
                </a:solidFill>
                <a:cs typeface="Calibri" panose="020F0502020204030204" pitchFamily="34" charset="0"/>
              </a:rPr>
              <a:t>In addition, if some students are dominating the conversation, please encourage other students to contribute as well.</a:t>
            </a:r>
            <a:endParaRPr lang="en-US" altLang="en-US" sz="1800" dirty="0"/>
          </a:p>
          <a:p>
            <a:endParaRPr lang="en-CA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11C2F1-C4F8-4586-91BC-BF9FE9035E3D}" type="slidenum">
              <a:rPr lang="en-CA" smtClean="0"/>
              <a:t>33</a:t>
            </a:fld>
            <a:endParaRPr lang="en-CA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3637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do, however, overhear students speaking Japanese together, politely remind them that we are trying to practice, and improve, our English in the Global Plaza.</a:t>
            </a:r>
            <a:endParaRPr lang="en-CA" sz="1200" dirty="0"/>
          </a:p>
          <a:p>
            <a:endParaRPr lang="en-CA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11C2F1-C4F8-4586-91BC-BF9FE9035E3D}" type="slidenum">
              <a:rPr lang="en-CA" smtClean="0"/>
              <a:t>35</a:t>
            </a:fld>
            <a:endParaRPr lang="en-CA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82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B6DE1-9A52-4635-979C-F6585FAFB3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5A1825-5C15-4E0D-ACAA-86BF115851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D296C-283C-420D-B744-10C02B27A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6866D-0931-40D1-B40E-4C88D0D866BE}" type="datetimeFigureOut">
              <a:rPr lang="en-GB" smtClean="0"/>
              <a:t>16/12/2017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C1C3F-A767-469A-BD18-9F9B1DF9D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B9BA3-0053-4B32-810D-3A5256985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F94-CE6D-43A0-A664-56028009C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574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AB216-C050-442D-B649-A3FFB6E37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B3DAA-6471-415D-A766-818DE6FB1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  <a:lvl2pPr>
              <a:defRPr>
                <a:latin typeface="Georgia" panose="02040502050405020303" pitchFamily="18" charset="0"/>
              </a:defRPr>
            </a:lvl2pPr>
            <a:lvl3pPr>
              <a:defRPr>
                <a:latin typeface="Georgia" panose="02040502050405020303" pitchFamily="18" charset="0"/>
              </a:defRPr>
            </a:lvl3pPr>
            <a:lvl4pPr>
              <a:defRPr>
                <a:latin typeface="Georgia" panose="02040502050405020303" pitchFamily="18" charset="0"/>
              </a:defRPr>
            </a:lvl4pPr>
            <a:lvl5pPr>
              <a:defRPr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45235-9BEF-404A-94B1-D975C5C1F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6866D-0931-40D1-B40E-4C88D0D866BE}" type="datetimeFigureOut">
              <a:rPr lang="en-GB" smtClean="0"/>
              <a:t>16/12/2017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8F0F5-DF64-4936-884C-80211576B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4EA15-B26E-43C2-996E-7FC7787A2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F94-CE6D-43A0-A664-56028009C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00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93745-DF2E-4E08-9357-1526AAA9D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2A317-B1AC-4019-A171-A02763EDA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B7666-FDF1-44B6-B0CB-6106340C5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6866D-0931-40D1-B40E-4C88D0D866BE}" type="datetimeFigureOut">
              <a:rPr lang="en-GB" smtClean="0"/>
              <a:t>16/12/2017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179BA-A4A2-4524-AA81-226F1F932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F2CE5-8D72-4C31-AE81-396630838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F94-CE6D-43A0-A664-56028009C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72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ED05B-4CE8-453D-9B8A-975341BE2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927E8-46EE-40FD-8B12-EDAD9337B5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37D986-DF40-4D59-A970-59E8AC5F7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2BB0D-DFE2-4DF2-A1DA-D71E6512E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6866D-0931-40D1-B40E-4C88D0D866BE}" type="datetimeFigureOut">
              <a:rPr lang="en-GB" smtClean="0"/>
              <a:t>16/12/2017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9D5FA2-A2B9-4A54-865F-33EE06774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1CAE27-3A83-48DA-80B0-A9D021DB8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F94-CE6D-43A0-A664-56028009C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693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7E66A-6B14-41E8-B3DA-97D9B1F06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36B7C-C41C-448F-B403-32496E40D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89E2C6-6BE8-4131-BF02-9F282DD636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08EF-659B-491A-B66F-9E20E57A3B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A22807-DCB7-46BB-90D2-55AB5CD2E5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BAEED6-505A-4907-8A7C-837CE7BA7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6866D-0931-40D1-B40E-4C88D0D866BE}" type="datetimeFigureOut">
              <a:rPr lang="en-GB" smtClean="0"/>
              <a:t>16/12/2017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B3B19F-35A1-4301-B5E5-5DE935584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630544-2232-4FB0-BE5E-79DE9A297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F94-CE6D-43A0-A664-56028009C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140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7AF83-B768-48D0-8CE5-BAC80188A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6CE6A8-8284-4637-84EE-B748841A3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6866D-0931-40D1-B40E-4C88D0D866BE}" type="datetimeFigureOut">
              <a:rPr lang="en-GB" smtClean="0"/>
              <a:t>16/12/2017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5FB551-19D4-4968-86C6-889ED7820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E74AF8-5066-4831-9C00-7F43B5AB1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F94-CE6D-43A0-A664-56028009C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839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8534BE-7FE2-4C8C-9AC0-ADCEB16B9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6866D-0931-40D1-B40E-4C88D0D866BE}" type="datetimeFigureOut">
              <a:rPr lang="en-GB" smtClean="0"/>
              <a:t>16/12/2017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5DD9A5-A1BC-41EC-A645-BBDC78D96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131F2-5E40-449E-8DAC-8E8B7DBE6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F94-CE6D-43A0-A664-56028009C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072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A160B-9A71-4837-9989-2CF961819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C5133-2D14-4491-8788-D68EA23FF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9A289-5148-4D61-B408-830DC7E8E0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B15469-7AA4-4D61-9030-ABEE33EE1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6866D-0931-40D1-B40E-4C88D0D866BE}" type="datetimeFigureOut">
              <a:rPr lang="en-GB" smtClean="0"/>
              <a:t>16/12/2017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2D051-0CE6-4963-83FC-68295BC9C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05B10-B3F6-46D2-8548-2BDF5142A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F94-CE6D-43A0-A664-56028009C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659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DA647-C8EC-4055-92C4-919C992D7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4EE2D3-5168-4A3D-A1E7-5985EF798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766C1-F09D-462E-8D77-AA8EDCB49C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0E9CC-0A30-4FEF-9619-B8DB9414C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6866D-0931-40D1-B40E-4C88D0D866BE}" type="datetimeFigureOut">
              <a:rPr lang="en-GB" smtClean="0"/>
              <a:t>16/12/2017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03ADC4-D51E-4680-AF89-D2BD15D26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98A1A-37D8-4B2F-91E0-DF48E66EC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F94-CE6D-43A0-A664-56028009C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702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B9252-681C-4A9B-ADD7-CBFC5208D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C743DD-4DA0-4AC7-8023-E937286CCD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3ABC7-503C-4087-BDE7-0BC36288A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6866D-0931-40D1-B40E-4C88D0D866BE}" type="datetimeFigureOut">
              <a:rPr lang="en-GB" smtClean="0"/>
              <a:t>16/12/2017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CFF2C-EF3C-4363-B66C-418E626EF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04014-E13B-4D38-95A8-AAE22FD8E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F94-CE6D-43A0-A664-56028009C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738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F76465-2055-4493-9BA3-5F3B22240A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58B0E0-CAD9-47D7-9923-0403A95FC4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E08DB-528D-4DA8-B4A6-3488A2D3B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6866D-0931-40D1-B40E-4C88D0D866BE}" type="datetimeFigureOut">
              <a:rPr lang="en-GB" smtClean="0"/>
              <a:t>16/12/2017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911E6-FEBC-4792-9D98-C7E115CE3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681F6-21C8-4D76-810A-A38BBAA69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2F94-CE6D-43A0-A664-56028009C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32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9FE1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5A8CC6-DA29-4286-9C1D-0B6A135EC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5CE19-050F-4D86-93FD-84657A555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5921F-F2F7-4FF5-B93D-476CE50FB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6866D-0931-40D1-B40E-4C88D0D866BE}" type="datetimeFigureOut">
              <a:rPr lang="en-GB" smtClean="0"/>
              <a:t>16/12/2017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5B8AD-F5E2-44D2-BC4D-B5A8C97AF5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090081-AA1F-4C01-93EA-C1C5ED4125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E2F94-CE6D-43A0-A664-56028009C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940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mailto:richardhillmotoyama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DC1CD-F4D3-4916-8F89-E6FFE2D38C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Georgia" panose="02040502050405020303" pitchFamily="18" charset="0"/>
              </a:rPr>
              <a:t>Utilising Conversation Partners in Self-Access Learning </a:t>
            </a:r>
            <a:r>
              <a:rPr lang="en-GB" dirty="0" err="1">
                <a:latin typeface="Georgia" panose="02040502050405020303" pitchFamily="18" charset="0"/>
              </a:rPr>
              <a:t>Centers</a:t>
            </a:r>
            <a:endParaRPr lang="en-GB" dirty="0">
              <a:latin typeface="Georgia" panose="020405020504050203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E28608-FBB3-4C76-B15E-42247355B9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450" y="4448176"/>
            <a:ext cx="10325100" cy="1655762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Georgia" panose="02040502050405020303" pitchFamily="18" charset="0"/>
              </a:rPr>
              <a:t>  Richard Hill and Robert </a:t>
            </a:r>
            <a:r>
              <a:rPr lang="en-GB" sz="3200" dirty="0" err="1">
                <a:latin typeface="Georgia" panose="02040502050405020303" pitchFamily="18" charset="0"/>
              </a:rPr>
              <a:t>Primeau</a:t>
            </a:r>
            <a:endParaRPr lang="en-GB" sz="3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43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>
                <a:latin typeface="Georgia" panose="02040502050405020303" pitchFamily="18" charset="0"/>
              </a:rPr>
              <a:t>Outline</a:t>
            </a:r>
            <a:endParaRPr kumimoji="1" lang="ja-JP" altLang="en-US" dirty="0">
              <a:latin typeface="Georgia" panose="02040502050405020303" pitchFamily="18" charset="0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kumimoji="1" lang="en-US" altLang="ja-JP" dirty="0" smtClean="0"/>
              <a:t>Conversation Partners</a:t>
            </a:r>
          </a:p>
          <a:p>
            <a:pPr marL="0" indent="0">
              <a:lnSpc>
                <a:spcPct val="150000"/>
              </a:lnSpc>
              <a:buNone/>
            </a:pPr>
            <a:r>
              <a:rPr kumimoji="1" lang="en-US" altLang="ja-JP" dirty="0" smtClean="0"/>
              <a:t>5 things I would have liked to know</a:t>
            </a:r>
          </a:p>
          <a:p>
            <a:pPr marL="0" indent="0">
              <a:lnSpc>
                <a:spcPct val="150000"/>
              </a:lnSpc>
              <a:buNone/>
            </a:pPr>
            <a:r>
              <a:rPr kumimoji="1" lang="en-US" altLang="ja-JP" dirty="0" smtClean="0"/>
              <a:t>Scenarios to look out for</a:t>
            </a:r>
          </a:p>
          <a:p>
            <a:pPr marL="0" indent="0">
              <a:lnSpc>
                <a:spcPct val="150000"/>
              </a:lnSpc>
              <a:buNone/>
            </a:pPr>
            <a:r>
              <a:rPr kumimoji="1" lang="en-US" altLang="ja-JP" dirty="0" smtClean="0"/>
              <a:t>Our </a:t>
            </a:r>
            <a:r>
              <a:rPr kumimoji="1" lang="en-US" altLang="ja-JP" dirty="0"/>
              <a:t>e</a:t>
            </a:r>
            <a:r>
              <a:rPr kumimoji="1" lang="en-US" altLang="ja-JP" dirty="0" smtClean="0"/>
              <a:t>xperience</a:t>
            </a:r>
          </a:p>
          <a:p>
            <a:pPr marL="0" indent="0">
              <a:lnSpc>
                <a:spcPct val="150000"/>
              </a:lnSpc>
              <a:buNone/>
            </a:pPr>
            <a:r>
              <a:rPr kumimoji="1" lang="en-US" altLang="ja-JP" dirty="0" smtClean="0"/>
              <a:t>Our ideas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0448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5BE432-83D0-4013-818D-A1AFA0311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>
                <a:latin typeface="Georgia" panose="02040502050405020303" pitchFamily="18" charset="0"/>
              </a:rPr>
              <a:t>Meijo</a:t>
            </a:r>
            <a:r>
              <a:rPr lang="en-CA" dirty="0">
                <a:latin typeface="Georgia" panose="02040502050405020303" pitchFamily="18" charset="0"/>
              </a:rPr>
              <a:t> University: Social Area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107276-4B70-419D-8263-84AAAFE0A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CA" dirty="0"/>
          </a:p>
        </p:txBody>
      </p:sp>
      <p:pic>
        <p:nvPicPr>
          <p:cNvPr id="5" name="図 4" descr="ソファー, 現存する, 床, 赤色 が含まれている画像&#10;&#10;非常に高い精度で生成された説明">
            <a:extLst>
              <a:ext uri="{FF2B5EF4-FFF2-40B4-BE49-F238E27FC236}">
                <a16:creationId xmlns:a16="http://schemas.microsoft.com/office/drawing/2014/main" id="{C17FAE97-87D6-4007-92CE-61B7EA62B7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321" y="1862024"/>
            <a:ext cx="6105677" cy="4995976"/>
          </a:xfrm>
          <a:prstGeom prst="rect">
            <a:avLst/>
          </a:prstGeom>
        </p:spPr>
      </p:pic>
      <p:pic>
        <p:nvPicPr>
          <p:cNvPr id="6" name="図 5" descr="テーブル, 床, 室内, ソファー が含まれている画像&#10;&#10;非常に高い精度で生成された説明">
            <a:extLst>
              <a:ext uri="{FF2B5EF4-FFF2-40B4-BE49-F238E27FC236}">
                <a16:creationId xmlns:a16="http://schemas.microsoft.com/office/drawing/2014/main" id="{DDA8F5A6-17E5-4ECA-84A2-56F769F28B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825626"/>
            <a:ext cx="6105677" cy="503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5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783735-B9C9-4635-BE63-FE623F9AA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latin typeface="Georgia" panose="02040502050405020303" pitchFamily="18" charset="0"/>
              </a:rPr>
              <a:t>What is a conversation partner?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9E32971-7695-405A-A2D7-58B270093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0615"/>
            <a:ext cx="10515600" cy="4351338"/>
          </a:xfrm>
        </p:spPr>
        <p:txBody>
          <a:bodyPr/>
          <a:lstStyle/>
          <a:p>
            <a:endParaRPr lang="en-CA" dirty="0"/>
          </a:p>
          <a:p>
            <a:pPr marL="0" indent="0" algn="ctr">
              <a:buNone/>
            </a:pPr>
            <a:r>
              <a:rPr lang="en-CA" sz="3200" dirty="0"/>
              <a:t>Active facilitator of conversation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921" y="3003550"/>
            <a:ext cx="6452158" cy="2800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803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7F690-6285-4B59-9ED0-E6BB29CB4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Why look at conversation partners?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5D39D-0ADE-407E-8F8C-EF24E5916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ACC654-A968-450A-B912-48F838709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001044"/>
            <a:ext cx="6096000" cy="4000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329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7F690-6285-4B59-9ED0-E6BB29CB4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Why look at conversation partners?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5D39D-0ADE-407E-8F8C-EF24E5916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3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Unique to Self-Access Learning </a:t>
            </a:r>
            <a:r>
              <a:rPr lang="en-GB" sz="3200" dirty="0" err="1">
                <a:latin typeface="Georgia" panose="02040502050405020303" pitchFamily="18" charset="0"/>
              </a:rPr>
              <a:t>Centers</a:t>
            </a:r>
            <a:endParaRPr lang="en-GB" sz="3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Can be influential to the atmosphere</a:t>
            </a:r>
          </a:p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Time with partners and management can be limited </a:t>
            </a:r>
          </a:p>
          <a:p>
            <a:pPr marL="0" indent="0">
              <a:buNone/>
            </a:pPr>
            <a:endParaRPr lang="en-GB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8636B1-6D67-41F0-813B-7BD97EEB02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57" y="4589265"/>
            <a:ext cx="2419350" cy="15876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711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8F407-9A75-438B-B833-C345C3DD6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5 things I wish I knew when I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A2DCC-C1AF-415D-87B4-65EFE0353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CA" sz="3200" dirty="0"/>
              <a:t>1. Let the learners choose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CA" sz="3200" dirty="0"/>
              <a:t>2. Build a conversation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CA" sz="3200" dirty="0"/>
              <a:t>3. Talk about what is happening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CA" sz="3200" dirty="0"/>
              <a:t>4. Keep a record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200" dirty="0">
                <a:effectLst/>
              </a:rPr>
              <a:t>5.</a:t>
            </a:r>
            <a:r>
              <a:rPr lang="en-CA" sz="3200" dirty="0"/>
              <a:t> Bring a backup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53198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CD012D-EEC7-4A8F-A6FD-375763AEF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latin typeface="Georgia" panose="02040502050405020303" pitchFamily="18" charset="0"/>
              </a:rPr>
              <a:t>1. Let the learners choose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4013C0-2453-49D6-B0E0-40AF64921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75383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3200" dirty="0">
              <a:effectLst/>
            </a:endParaRPr>
          </a:p>
          <a:p>
            <a:pPr marL="0" indent="0">
              <a:buNone/>
            </a:pPr>
            <a:r>
              <a:rPr lang="en-GB" sz="3200" dirty="0">
                <a:effectLst/>
              </a:rPr>
              <a:t>The conversation partner doesn’t need to carry the whole conversation.</a:t>
            </a:r>
          </a:p>
          <a:p>
            <a:pPr marL="0" indent="0">
              <a:buNone/>
            </a:pPr>
            <a:endParaRPr lang="en-GB" sz="3200" dirty="0">
              <a:effectLst/>
            </a:endParaRPr>
          </a:p>
          <a:p>
            <a:pPr marL="0" indent="0">
              <a:buNone/>
            </a:pPr>
            <a:r>
              <a:rPr lang="en-CA" sz="3200" dirty="0"/>
              <a:t>Some CPs like to turn the conversation into an interview.</a:t>
            </a:r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r>
              <a:rPr lang="en-CA" sz="3200" dirty="0"/>
              <a:t>Let the conversations be communicative.</a:t>
            </a:r>
          </a:p>
          <a:p>
            <a:endParaRPr lang="en-CA" sz="3200" dirty="0"/>
          </a:p>
        </p:txBody>
      </p:sp>
      <p:pic>
        <p:nvPicPr>
          <p:cNvPr id="5" name="図 4" descr="人, 男性, スーツ, 立っている が含まれている画像&#10;&#10;非常に高い精度で生成された説明">
            <a:extLst>
              <a:ext uri="{FF2B5EF4-FFF2-40B4-BE49-F238E27FC236}">
                <a16:creationId xmlns:a16="http://schemas.microsoft.com/office/drawing/2014/main" id="{229B4F8D-C1A6-4F2D-813D-B5CCE6875E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149" y="1322614"/>
            <a:ext cx="2951165" cy="21079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図 6" descr="クリップアート が含まれている画像&#10;&#10;非常に高い精度で生成された説明">
            <a:extLst>
              <a:ext uri="{FF2B5EF4-FFF2-40B4-BE49-F238E27FC236}">
                <a16:creationId xmlns:a16="http://schemas.microsoft.com/office/drawing/2014/main" id="{9BEDBC42-23E1-4A99-BD73-38FA2526FA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150" y="4039251"/>
            <a:ext cx="2867025" cy="1590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&quot;禁止&quot;マーク 11">
            <a:extLst>
              <a:ext uri="{FF2B5EF4-FFF2-40B4-BE49-F238E27FC236}">
                <a16:creationId xmlns:a16="http://schemas.microsoft.com/office/drawing/2014/main" id="{C3C78271-AE14-4735-BCFE-D197AA1053BA}"/>
              </a:ext>
            </a:extLst>
          </p:cNvPr>
          <p:cNvSpPr/>
          <p:nvPr/>
        </p:nvSpPr>
        <p:spPr>
          <a:xfrm>
            <a:off x="8820149" y="1322614"/>
            <a:ext cx="2867026" cy="1975757"/>
          </a:xfrm>
          <a:prstGeom prst="noSmoking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DB1FAF3D-8F5A-4041-A143-0392822B684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4" t="28417" r="5284" b="10067"/>
          <a:stretch/>
        </p:blipFill>
        <p:spPr>
          <a:xfrm>
            <a:off x="8820149" y="5713604"/>
            <a:ext cx="2867025" cy="7792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802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78B417-8552-4F31-B06E-540A6161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Atlas complex and learner autonomy</a:t>
            </a:r>
            <a:endParaRPr lang="en-CA" dirty="0">
              <a:latin typeface="Georgia" panose="02040502050405020303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F8CBA62-F173-4027-93AA-8351A1358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4886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Let the learner take responsibility and allow the conversation to go where they want it to go. </a:t>
            </a:r>
          </a:p>
          <a:p>
            <a:endParaRPr lang="en-GB" sz="3200" dirty="0"/>
          </a:p>
          <a:p>
            <a:pPr marL="0" indent="0">
              <a:buNone/>
            </a:pPr>
            <a:r>
              <a:rPr lang="en-CA" sz="3200" dirty="0"/>
              <a:t>The best conversation for the students are </a:t>
            </a:r>
            <a:r>
              <a:rPr lang="en-CA" sz="3200" u="sng" dirty="0"/>
              <a:t>the ones that they want to have.</a:t>
            </a:r>
          </a:p>
          <a:p>
            <a:endParaRPr lang="en-CA" sz="32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4F3FDF7-3170-4ED7-9303-E86E7686E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51297" y="1825624"/>
            <a:ext cx="3981157" cy="39811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111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1101CF-FC63-4A33-8B21-14A7734B6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latin typeface="Georgia" panose="02040502050405020303" pitchFamily="18" charset="0"/>
              </a:rPr>
              <a:t>2. Build a conversation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385F85A-1BFA-4C53-A413-1CA368F12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94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sz="3200" dirty="0">
              <a:effectLst/>
            </a:endParaRPr>
          </a:p>
          <a:p>
            <a:pPr marL="0" indent="0">
              <a:buNone/>
            </a:pPr>
            <a:r>
              <a:rPr lang="en-GB" sz="3200" dirty="0">
                <a:effectLst/>
              </a:rPr>
              <a:t>Build the conversation gradually. </a:t>
            </a:r>
          </a:p>
          <a:p>
            <a:pPr marL="0" indent="0">
              <a:buNone/>
            </a:pPr>
            <a:endParaRPr lang="en-GB" sz="3200" dirty="0">
              <a:effectLst/>
            </a:endParaRPr>
          </a:p>
          <a:p>
            <a:pPr marL="0" indent="0">
              <a:buNone/>
            </a:pPr>
            <a:endParaRPr lang="en-GB" sz="3200" dirty="0">
              <a:effectLst/>
            </a:endParaRPr>
          </a:p>
          <a:p>
            <a:pPr marL="0" indent="0">
              <a:buNone/>
            </a:pPr>
            <a:r>
              <a:rPr lang="en-GB" sz="3200" dirty="0">
                <a:effectLst/>
              </a:rPr>
              <a:t>Don’t ask everything in one meeting. </a:t>
            </a:r>
          </a:p>
          <a:p>
            <a:pPr marL="0" indent="0">
              <a:buNone/>
            </a:pPr>
            <a:endParaRPr lang="en-GB" sz="3200" dirty="0">
              <a:effectLst/>
            </a:endParaRPr>
          </a:p>
          <a:p>
            <a:pPr marL="0" indent="0">
              <a:buNone/>
            </a:pPr>
            <a:endParaRPr lang="en-GB" sz="3200" dirty="0">
              <a:effectLst/>
            </a:endParaRPr>
          </a:p>
          <a:p>
            <a:pPr marL="0" indent="0">
              <a:buNone/>
            </a:pPr>
            <a:r>
              <a:rPr lang="en-GB" sz="3200" dirty="0">
                <a:effectLst/>
              </a:rPr>
              <a:t>Give an </a:t>
            </a:r>
            <a:r>
              <a:rPr lang="en-GB" sz="3200" dirty="0">
                <a:solidFill>
                  <a:srgbClr val="FF0000"/>
                </a:solidFill>
                <a:effectLst/>
              </a:rPr>
              <a:t>incentive</a:t>
            </a:r>
            <a:r>
              <a:rPr lang="en-GB" sz="3200" dirty="0">
                <a:effectLst/>
              </a:rPr>
              <a:t> for learners to return.</a:t>
            </a:r>
          </a:p>
          <a:p>
            <a:pPr marL="0" indent="0">
              <a:buNone/>
            </a:pPr>
            <a:endParaRPr lang="en-CA" sz="3200" dirty="0"/>
          </a:p>
        </p:txBody>
      </p:sp>
      <p:pic>
        <p:nvPicPr>
          <p:cNvPr id="5" name="図 4" descr="物体, 置き時計 が含まれている画像&#10;&#10;非常に高い精度で生成された説明">
            <a:extLst>
              <a:ext uri="{FF2B5EF4-FFF2-40B4-BE49-F238E27FC236}">
                <a16:creationId xmlns:a16="http://schemas.microsoft.com/office/drawing/2014/main" id="{EEF5C449-C146-4185-95AD-4B1E80202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695" y="2315482"/>
            <a:ext cx="3510105" cy="29117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294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44E6B6-0B07-4322-A000-9DA87D495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D84D036-CCC1-4354-AA14-88E4681A8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u="sng" dirty="0"/>
              <a:t>5 steps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Intros and greetings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Small talk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First topic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Second topic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Finish </a:t>
            </a:r>
            <a:endParaRPr lang="en-CA" dirty="0"/>
          </a:p>
        </p:txBody>
      </p:sp>
      <p:pic>
        <p:nvPicPr>
          <p:cNvPr id="4" name="図 3" descr="人, 男性, 衣類 が含まれている画像&#10;&#10;高い精度で生成された説明">
            <a:extLst>
              <a:ext uri="{FF2B5EF4-FFF2-40B4-BE49-F238E27FC236}">
                <a16:creationId xmlns:a16="http://schemas.microsoft.com/office/drawing/2014/main" id="{1CEE09D9-0631-45E3-8235-582479967F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758" y="2095450"/>
            <a:ext cx="6697041" cy="34884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60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F19ACA-7474-4594-847C-74FB1F3E7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latin typeface="Georgia" panose="02040502050405020303" pitchFamily="18" charset="0"/>
              </a:rPr>
              <a:t>3. Talk about what is happening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BC3BB2-9D34-47AD-B748-228295F19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44071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effectLst/>
              </a:rPr>
              <a:t>Be aware of current events at the school or in the area. 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dirty="0"/>
              <a:t>Ask the students if they are participating in those events.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dirty="0"/>
              <a:t>The information can be useful for a future conversation with new students or a follow up.</a:t>
            </a:r>
          </a:p>
        </p:txBody>
      </p:sp>
      <p:pic>
        <p:nvPicPr>
          <p:cNvPr id="5" name="図 4" descr="電子機器, 電卓 が含まれている画像&#10;&#10;非常に高い精度で生成された説明">
            <a:extLst>
              <a:ext uri="{FF2B5EF4-FFF2-40B4-BE49-F238E27FC236}">
                <a16:creationId xmlns:a16="http://schemas.microsoft.com/office/drawing/2014/main" id="{2AB5E344-74D4-413E-A15F-86A403338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17" y="2871696"/>
            <a:ext cx="2794586" cy="279458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5340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4D16B5-8547-49FA-AC99-E711F540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latin typeface="Georgia" panose="02040502050405020303" pitchFamily="18" charset="0"/>
              </a:rPr>
              <a:t>4. Keep a record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5550EE5-CC7C-45F1-8358-4AAD34489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effectLst/>
              </a:rPr>
              <a:t>Keep a journal if possible to remember the student’s names.</a:t>
            </a:r>
          </a:p>
          <a:p>
            <a:endParaRPr lang="en-GB" dirty="0">
              <a:effectLst/>
            </a:endParaRPr>
          </a:p>
          <a:p>
            <a:pPr marL="0" indent="0">
              <a:buNone/>
            </a:pPr>
            <a:r>
              <a:rPr lang="en-GB" dirty="0">
                <a:effectLst/>
              </a:rPr>
              <a:t>Track </a:t>
            </a:r>
            <a:r>
              <a:rPr lang="en-GB" u="sng" dirty="0">
                <a:effectLst/>
              </a:rPr>
              <a:t>who</a:t>
            </a:r>
            <a:r>
              <a:rPr lang="en-GB" dirty="0">
                <a:effectLst/>
              </a:rPr>
              <a:t> you have spoken to and what </a:t>
            </a:r>
            <a:r>
              <a:rPr lang="en-GB" u="sng" dirty="0">
                <a:effectLst/>
              </a:rPr>
              <a:t>topics</a:t>
            </a:r>
            <a:r>
              <a:rPr lang="en-GB" dirty="0">
                <a:effectLst/>
              </a:rPr>
              <a:t> you covered.</a:t>
            </a:r>
          </a:p>
          <a:p>
            <a:endParaRPr lang="en-GB" dirty="0">
              <a:effectLst/>
            </a:endParaRPr>
          </a:p>
          <a:p>
            <a:pPr marL="0" indent="0">
              <a:buNone/>
            </a:pPr>
            <a:r>
              <a:rPr lang="en-GB" dirty="0">
                <a:effectLst/>
              </a:rPr>
              <a:t>This builds </a:t>
            </a:r>
            <a:r>
              <a:rPr lang="en-GB" dirty="0">
                <a:solidFill>
                  <a:srgbClr val="FF0000"/>
                </a:solidFill>
                <a:effectLst/>
              </a:rPr>
              <a:t>rapport</a:t>
            </a:r>
            <a:r>
              <a:rPr lang="en-GB" dirty="0">
                <a:effectLst/>
              </a:rPr>
              <a:t> and leads to meaning conversations that are multi sessions.</a:t>
            </a:r>
          </a:p>
          <a:p>
            <a:endParaRPr lang="en-GB" dirty="0">
              <a:effectLst/>
            </a:endParaRPr>
          </a:p>
          <a:p>
            <a:pPr marL="0" indent="0">
              <a:buNone/>
            </a:pP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endParaRPr lang="en-CA" dirty="0"/>
          </a:p>
        </p:txBody>
      </p:sp>
      <p:pic>
        <p:nvPicPr>
          <p:cNvPr id="5" name="図 4" descr="ケース が含まれている画像&#10;&#10;高い精度で生成された説明">
            <a:extLst>
              <a:ext uri="{FF2B5EF4-FFF2-40B4-BE49-F238E27FC236}">
                <a16:creationId xmlns:a16="http://schemas.microsoft.com/office/drawing/2014/main" id="{5DB06B46-4F6D-401E-8179-956665D0A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62" y="4510581"/>
            <a:ext cx="3164675" cy="23401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6182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DE05E9-FEEA-4848-9341-65867A2B3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latin typeface="Georgia" panose="02040502050405020303" pitchFamily="18" charset="0"/>
              </a:rPr>
              <a:t>5. Bring a backup 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8076237-7DEC-4055-AF75-7950AB845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>
                <a:effectLst/>
              </a:rPr>
              <a:t>Bring activities as a backup and to cater to different English abilities: </a:t>
            </a:r>
          </a:p>
          <a:p>
            <a:pPr marL="0" indent="0">
              <a:buNone/>
            </a:pPr>
            <a:endParaRPr lang="en-GB" sz="3600" dirty="0">
              <a:effectLst/>
            </a:endParaRPr>
          </a:p>
          <a:p>
            <a:pPr lvl="1"/>
            <a:r>
              <a:rPr lang="en-CA" sz="3200" dirty="0"/>
              <a:t>Apples to apples</a:t>
            </a:r>
          </a:p>
          <a:p>
            <a:pPr lvl="1"/>
            <a:r>
              <a:rPr lang="en-CA" sz="3200" dirty="0"/>
              <a:t>Card games</a:t>
            </a:r>
          </a:p>
          <a:p>
            <a:pPr lvl="1"/>
            <a:r>
              <a:rPr lang="en-CA" sz="3200" dirty="0"/>
              <a:t>Pronunciation journey 	</a:t>
            </a:r>
          </a:p>
          <a:p>
            <a:pPr lvl="1"/>
            <a:r>
              <a:rPr lang="en-CA" sz="3200" dirty="0"/>
              <a:t>20 questions</a:t>
            </a:r>
          </a:p>
          <a:p>
            <a:pPr lvl="1"/>
            <a:r>
              <a:rPr lang="en-CA" sz="3200" dirty="0"/>
              <a:t>Vocabulary paraphrasing game</a:t>
            </a:r>
            <a:endParaRPr lang="en-CA" sz="3600" dirty="0"/>
          </a:p>
        </p:txBody>
      </p:sp>
      <p:pic>
        <p:nvPicPr>
          <p:cNvPr id="5" name="図 4" descr="テキスト が含まれている画像&#10;&#10;非常に高い精度で生成された説明">
            <a:extLst>
              <a:ext uri="{FF2B5EF4-FFF2-40B4-BE49-F238E27FC236}">
                <a16:creationId xmlns:a16="http://schemas.microsoft.com/office/drawing/2014/main" id="{08C74A41-4F26-4549-BB6E-5E64081AD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543" y="3239594"/>
            <a:ext cx="2565089" cy="1919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図 10" descr="物体 が含まれている画像&#10;&#10;高い精度で生成された説明">
            <a:extLst>
              <a:ext uri="{FF2B5EF4-FFF2-40B4-BE49-F238E27FC236}">
                <a16:creationId xmlns:a16="http://schemas.microsoft.com/office/drawing/2014/main" id="{416E856B-2318-4BFB-B891-08E98D1E84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618" y="3239594"/>
            <a:ext cx="1838182" cy="19076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280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2CC5CB-C913-41FF-B39B-86BD67BB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latin typeface="Georgia" panose="02040502050405020303" pitchFamily="18" charset="0"/>
              </a:rPr>
              <a:t>Activities</a:t>
            </a:r>
          </a:p>
        </p:txBody>
      </p:sp>
      <p:pic>
        <p:nvPicPr>
          <p:cNvPr id="4" name="コンテンツ プレースホルダー 3" descr="人 が含まれている画像&#10;&#10;高い精度で生成された説明">
            <a:extLst>
              <a:ext uri="{FF2B5EF4-FFF2-40B4-BE49-F238E27FC236}">
                <a16:creationId xmlns:a16="http://schemas.microsoft.com/office/drawing/2014/main" id="{11B1C103-57CD-4D51-94B7-A35BC66192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753" y="2399617"/>
            <a:ext cx="2984316" cy="19787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CF83E5C-2F50-45E0-814F-352FBE6A694D}"/>
              </a:ext>
            </a:extLst>
          </p:cNvPr>
          <p:cNvSpPr/>
          <p:nvPr/>
        </p:nvSpPr>
        <p:spPr>
          <a:xfrm>
            <a:off x="679136" y="1690688"/>
            <a:ext cx="706161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dirty="0">
                <a:latin typeface="Georgia" panose="02040502050405020303" pitchFamily="18" charset="0"/>
              </a:rPr>
              <a:t>Get students to relax by playing a group game. </a:t>
            </a:r>
          </a:p>
          <a:p>
            <a:endParaRPr lang="en-CA" sz="3200" dirty="0">
              <a:latin typeface="Georgia" panose="02040502050405020303" pitchFamily="18" charset="0"/>
            </a:endParaRPr>
          </a:p>
          <a:p>
            <a:r>
              <a:rPr lang="en-CA" sz="3200" dirty="0">
                <a:latin typeface="Georgia" panose="02040502050405020303" pitchFamily="18" charset="0"/>
              </a:rPr>
              <a:t>Focusing on a game can relieve pressure to talk.</a:t>
            </a:r>
          </a:p>
          <a:p>
            <a:endParaRPr lang="en-CA" sz="3200" dirty="0">
              <a:latin typeface="Georgia" panose="02040502050405020303" pitchFamily="18" charset="0"/>
            </a:endParaRPr>
          </a:p>
          <a:p>
            <a:r>
              <a:rPr lang="en-CA" sz="3200" dirty="0">
                <a:latin typeface="Georgia" panose="02040502050405020303" pitchFamily="18" charset="0"/>
              </a:rPr>
              <a:t>Relaxed students tend to speak more. 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2DB2253-890F-4605-B305-123C92257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752" y="4646737"/>
            <a:ext cx="2984316" cy="2066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図 7" descr="人 が含まれている画像&#10;&#10;高い精度で生成された説明">
            <a:extLst>
              <a:ext uri="{FF2B5EF4-FFF2-40B4-BE49-F238E27FC236}">
                <a16:creationId xmlns:a16="http://schemas.microsoft.com/office/drawing/2014/main" id="{86E32BAB-9362-44F9-AFAD-CC29D3FDBD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752" y="916771"/>
            <a:ext cx="2984316" cy="12511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989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5A042-E6E2-49EE-8A44-0F645A623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Georgia" panose="02040502050405020303" pitchFamily="18" charset="0"/>
              </a:rPr>
              <a:t>Conversation Partners and scenarios to look out for…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6A231-DD87-4EEA-BA1B-795A98AA9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200" b="1" dirty="0">
                <a:solidFill>
                  <a:srgbClr val="FF0000"/>
                </a:solidFill>
                <a:latin typeface="Georgia" panose="02040502050405020303" pitchFamily="18" charset="0"/>
              </a:rPr>
              <a:t>Mixed levels</a:t>
            </a:r>
          </a:p>
          <a:p>
            <a:pPr marL="0" indent="0">
              <a:buNone/>
            </a:pPr>
            <a:r>
              <a:rPr lang="en-GB" sz="3200" dirty="0"/>
              <a:t>B</a:t>
            </a:r>
            <a:r>
              <a:rPr lang="en-GB" sz="3200" dirty="0">
                <a:latin typeface="Georgia" panose="02040502050405020303" pitchFamily="18" charset="0"/>
              </a:rPr>
              <a:t>ringing the conversation back to simple English can always go deeper again, still inclusive</a:t>
            </a:r>
          </a:p>
          <a:p>
            <a:pPr marL="0" indent="0">
              <a:buNone/>
            </a:pPr>
            <a:endParaRPr lang="en-GB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GB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067" y="3666332"/>
            <a:ext cx="48768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643" y="3042557"/>
            <a:ext cx="1986225" cy="363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419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5A042-E6E2-49EE-8A44-0F645A623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Georgia" panose="02040502050405020303" pitchFamily="18" charset="0"/>
              </a:rPr>
              <a:t>Conversation Partners and scenarios to look out for…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6A231-DD87-4EEA-BA1B-795A98AA9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rgbClr val="FF0000"/>
                </a:solidFill>
                <a:latin typeface="Georgia" panose="02040502050405020303" pitchFamily="18" charset="0"/>
              </a:rPr>
              <a:t>Lots of people</a:t>
            </a:r>
          </a:p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Set others up with a game / topic and they may wait longer if you are busy</a:t>
            </a:r>
          </a:p>
          <a:p>
            <a:pPr marL="0" indent="0">
              <a:buNone/>
            </a:pPr>
            <a:endParaRPr lang="en-GB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DBB97C-8372-4346-AAE0-2483C52CC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867" y="3429000"/>
            <a:ext cx="8216265" cy="32051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876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5A042-E6E2-49EE-8A44-0F645A623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Georgia" panose="02040502050405020303" pitchFamily="18" charset="0"/>
              </a:rPr>
              <a:t>Conversation Partners and scenarios to look out for…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6A231-DD87-4EEA-BA1B-795A98AA9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2" y="2068739"/>
            <a:ext cx="11495315" cy="4351338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>
                <a:solidFill>
                  <a:srgbClr val="FF0000"/>
                </a:solidFill>
                <a:latin typeface="Georgia" panose="02040502050405020303" pitchFamily="18" charset="0"/>
              </a:rPr>
              <a:t>Topic you have no clue about </a:t>
            </a:r>
            <a:r>
              <a:rPr lang="en-GB" sz="3200" dirty="0">
                <a:latin typeface="Georgia" panose="02040502050405020303" pitchFamily="18" charset="0"/>
              </a:rPr>
              <a:t>get the person to explain it to you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263F08-0DF1-404B-B68A-5727FE27B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986" y="2994116"/>
            <a:ext cx="2486025" cy="32318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620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2442E-4916-4A54-B77C-A010CECB1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Ideas to get the most out of a Conversation Partner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9FFB3-DCF9-42C3-AF92-BCCE8A73F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Responsible for a section</a:t>
            </a:r>
          </a:p>
          <a:p>
            <a:endParaRPr lang="en-GB" sz="3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Game with one</a:t>
            </a:r>
            <a:r>
              <a:rPr lang="en-GB" sz="3200" dirty="0"/>
              <a:t> / </a:t>
            </a:r>
            <a:r>
              <a:rPr lang="en-GB" sz="3200" dirty="0">
                <a:latin typeface="Georgia" panose="02040502050405020303" pitchFamily="18" charset="0"/>
              </a:rPr>
              <a:t>conversation with another</a:t>
            </a:r>
          </a:p>
          <a:p>
            <a:endParaRPr lang="en-GB" sz="3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Don’t limit them to a certain area </a:t>
            </a:r>
            <a:r>
              <a:rPr lang="en-GB" sz="3200" dirty="0"/>
              <a:t>/ </a:t>
            </a:r>
            <a:r>
              <a:rPr lang="en-GB" sz="3200" dirty="0">
                <a:latin typeface="Georgia" panose="02040502050405020303" pitchFamily="18" charset="0"/>
              </a:rPr>
              <a:t>some people are shy and can’t even go to the area</a:t>
            </a:r>
          </a:p>
        </p:txBody>
      </p:sp>
    </p:spTree>
    <p:extLst>
      <p:ext uri="{BB962C8B-B14F-4D97-AF65-F5344CB8AC3E}">
        <p14:creationId xmlns:p14="http://schemas.microsoft.com/office/powerpoint/2010/main" val="124815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2442E-4916-4A54-B77C-A010CECB1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Ideas to get the most out of a Conversation Partner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9FFB3-DCF9-42C3-AF92-BCCE8A73F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Themes beginners etc but be careful</a:t>
            </a:r>
          </a:p>
          <a:p>
            <a:endParaRPr lang="en-GB" sz="3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Find out if the Conversation partner has any specialist skills and try to utilise them.</a:t>
            </a:r>
          </a:p>
          <a:p>
            <a:endParaRPr lang="en-GB" sz="3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Conversation partners that gel well. Different nationalities or the same can be exploited.</a:t>
            </a:r>
          </a:p>
        </p:txBody>
      </p:sp>
    </p:spTree>
    <p:extLst>
      <p:ext uri="{BB962C8B-B14F-4D97-AF65-F5344CB8AC3E}">
        <p14:creationId xmlns:p14="http://schemas.microsoft.com/office/powerpoint/2010/main" val="414722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C9540-74C7-417F-90DA-A53B9F9E7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Push and Pull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43436-28EE-44F2-97E4-2D6BC1AA6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00015" cy="4667250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A5174C-3B0B-4A12-84FE-EEE9FF79709F}"/>
              </a:ext>
            </a:extLst>
          </p:cNvPr>
          <p:cNvSpPr/>
          <p:nvPr/>
        </p:nvSpPr>
        <p:spPr>
          <a:xfrm>
            <a:off x="838200" y="1893021"/>
            <a:ext cx="9824357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800" dirty="0">
              <a:latin typeface="Georgia" panose="02040502050405020303" pitchFamily="18" charset="0"/>
            </a:endParaRPr>
          </a:p>
          <a:p>
            <a:endParaRPr lang="en-GB" sz="2800" dirty="0">
              <a:latin typeface="Georgia" panose="02040502050405020303" pitchFamily="18" charset="0"/>
            </a:endParaRPr>
          </a:p>
          <a:p>
            <a:r>
              <a:rPr lang="en-GB" sz="3200" dirty="0">
                <a:latin typeface="Georgia" panose="02040502050405020303" pitchFamily="18" charset="0"/>
              </a:rPr>
              <a:t>First-year English communication and reading teachers </a:t>
            </a:r>
            <a:r>
              <a:rPr lang="en-GB" sz="3200" dirty="0">
                <a:solidFill>
                  <a:srgbClr val="FF0000"/>
                </a:solidFill>
                <a:latin typeface="Georgia" panose="02040502050405020303" pitchFamily="18" charset="0"/>
              </a:rPr>
              <a:t>‘pushed</a:t>
            </a:r>
            <a:r>
              <a:rPr lang="en-GB" sz="3200" dirty="0">
                <a:latin typeface="Georgia" panose="02040502050405020303" pitchFamily="18" charset="0"/>
              </a:rPr>
              <a:t>’ their students to go to the World Plaza by giving them interactive speaking projects and tasks to do there, instead of, or in addition to, regular class homework. </a:t>
            </a:r>
          </a:p>
          <a:p>
            <a:endParaRPr lang="en-GB" sz="2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08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>
                <a:latin typeface="Georgia" panose="02040502050405020303" pitchFamily="18" charset="0"/>
              </a:rPr>
              <a:t>Pull</a:t>
            </a:r>
            <a:endParaRPr kumimoji="1" lang="ja-JP" altLang="en-US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085614" cy="4351338"/>
          </a:xfrm>
        </p:spPr>
        <p:txBody>
          <a:bodyPr/>
          <a:lstStyle/>
          <a:p>
            <a:pPr marL="0" indent="0">
              <a:buNone/>
            </a:pPr>
            <a:endParaRPr lang="en-GB" altLang="ja-JP" dirty="0"/>
          </a:p>
          <a:p>
            <a:pPr marL="0" indent="0">
              <a:buNone/>
            </a:pPr>
            <a:endParaRPr lang="en-GB" altLang="ja-JP" dirty="0"/>
          </a:p>
          <a:p>
            <a:pPr marL="0" indent="0">
              <a:buNone/>
            </a:pPr>
            <a:r>
              <a:rPr lang="en-GB" altLang="ja-JP" sz="3200" dirty="0"/>
              <a:t>Then, from the middle of the first semester, events were also held in the World Plaza to </a:t>
            </a:r>
            <a:r>
              <a:rPr lang="en-GB" altLang="ja-JP" sz="3200" dirty="0">
                <a:solidFill>
                  <a:srgbClr val="FF0000"/>
                </a:solidFill>
              </a:rPr>
              <a:t>‘pull’ </a:t>
            </a:r>
            <a:r>
              <a:rPr lang="en-GB" altLang="ja-JP" sz="3200" dirty="0"/>
              <a:t>students there, such as having regular chat time, lunchtime discussion clubs, movie clubs, a language clinic, and guest speakers. (Croker &amp; </a:t>
            </a:r>
            <a:r>
              <a:rPr lang="en-GB" altLang="ja-JP" sz="3200" dirty="0" err="1"/>
              <a:t>Ashurova</a:t>
            </a:r>
            <a:r>
              <a:rPr lang="en-GB" altLang="ja-JP" sz="3200" dirty="0"/>
              <a:t>, 2012)</a:t>
            </a: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945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C9540-74C7-417F-90DA-A53B9F9E7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Relax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43436-28EE-44F2-97E4-2D6BC1AA6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806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Where the environment of a self-access lounge is as relaxed as possible, students are likely to be more willing to communicate (Bibby, Jolley, &amp; </a:t>
            </a:r>
            <a:r>
              <a:rPr lang="en-GB" sz="3200" dirty="0" err="1">
                <a:latin typeface="Georgia" panose="02040502050405020303" pitchFamily="18" charset="0"/>
              </a:rPr>
              <a:t>Shiobara</a:t>
            </a:r>
            <a:r>
              <a:rPr lang="en-GB" sz="3200" dirty="0">
                <a:latin typeface="Georgia" panose="02040502050405020303" pitchFamily="18" charset="0"/>
              </a:rPr>
              <a:t>, 2016) (</a:t>
            </a:r>
            <a:r>
              <a:rPr lang="en-GB" sz="3200" dirty="0" err="1">
                <a:latin typeface="Georgia" panose="02040502050405020303" pitchFamily="18" charset="0"/>
              </a:rPr>
              <a:t>Krashern</a:t>
            </a:r>
            <a:r>
              <a:rPr lang="en-GB" sz="3200" dirty="0">
                <a:latin typeface="Georgia" panose="02040502050405020303" pitchFamily="18" charset="0"/>
              </a:rPr>
              <a:t>, 1982</a:t>
            </a:r>
            <a:r>
              <a:rPr lang="en-GB" sz="3200" dirty="0"/>
              <a:t>) . 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753CD3-FF05-4AE1-97DE-9FF9CD559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3338897"/>
            <a:ext cx="9525000" cy="34034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372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C9540-74C7-417F-90DA-A53B9F9E7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Georgia" panose="02040502050405020303" pitchFamily="18" charset="0"/>
              </a:rPr>
              <a:t>How can we improve partners but still maintain a relaxed atmosphere?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43436-28EE-44F2-97E4-2D6BC1AA6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Perhaps increasing self awareness.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0C0773-401B-4A82-B264-2FDC50226F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26"/>
          <a:stretch/>
        </p:blipFill>
        <p:spPr>
          <a:xfrm>
            <a:off x="1338527" y="2798610"/>
            <a:ext cx="9514945" cy="38144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1426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D26C4-DF12-40DE-A708-C25B436EE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Self-awareness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86456-39DC-4690-A417-9D8FD8AB0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Multiple choice: </a:t>
            </a:r>
          </a:p>
          <a:p>
            <a:pPr marL="0" indent="0">
              <a:buNone/>
            </a:pPr>
            <a:endParaRPr lang="en-GB" sz="3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What best describes you as a conversation partner?</a:t>
            </a:r>
          </a:p>
          <a:p>
            <a:pPr marL="514350" indent="-514350">
              <a:buAutoNum type="alphaLcParenR"/>
            </a:pPr>
            <a:r>
              <a:rPr lang="en-GB" sz="3200" dirty="0">
                <a:latin typeface="Georgia" panose="02040502050405020303" pitchFamily="18" charset="0"/>
              </a:rPr>
              <a:t>A good listener</a:t>
            </a:r>
          </a:p>
          <a:p>
            <a:pPr marL="514350" indent="-514350">
              <a:buAutoNum type="alphaLcParenR"/>
            </a:pPr>
            <a:r>
              <a:rPr lang="en-GB" sz="3200" dirty="0">
                <a:latin typeface="Georgia" panose="02040502050405020303" pitchFamily="18" charset="0"/>
              </a:rPr>
              <a:t>A good talker</a:t>
            </a:r>
          </a:p>
          <a:p>
            <a:pPr marL="514350" indent="-514350">
              <a:buAutoNum type="alphaLcParenR"/>
            </a:pPr>
            <a:r>
              <a:rPr lang="en-GB" sz="3200" dirty="0">
                <a:latin typeface="Georgia" panose="02040502050405020303" pitchFamily="18" charset="0"/>
              </a:rPr>
              <a:t>A fun partner</a:t>
            </a:r>
          </a:p>
          <a:p>
            <a:pPr marL="514350" indent="-514350">
              <a:buAutoNum type="alphaLcParenR"/>
            </a:pPr>
            <a:r>
              <a:rPr lang="en-GB" sz="3200" dirty="0">
                <a:latin typeface="Georgia" panose="02040502050405020303" pitchFamily="18" charset="0"/>
              </a:rPr>
              <a:t>An educator </a:t>
            </a:r>
          </a:p>
        </p:txBody>
      </p:sp>
    </p:spTree>
    <p:extLst>
      <p:ext uri="{BB962C8B-B14F-4D97-AF65-F5344CB8AC3E}">
        <p14:creationId xmlns:p14="http://schemas.microsoft.com/office/powerpoint/2010/main" val="354603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61F32F-05AC-4952-9056-57B426452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Self-awareness questions</a:t>
            </a:r>
            <a:endParaRPr lang="en-CA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11BA2A-5706-4AA8-8485-2C8260AA0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Multiple choice: </a:t>
            </a:r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r>
              <a:rPr lang="en-CA" sz="3200" dirty="0"/>
              <a:t>How much are you talking during the conversation?</a:t>
            </a:r>
          </a:p>
          <a:p>
            <a:pPr marL="514350" indent="-514350">
              <a:buAutoNum type="alphaLcParenR"/>
            </a:pPr>
            <a:r>
              <a:rPr lang="en-GB" sz="3200" dirty="0"/>
              <a:t>Between 100% and 76% of the time</a:t>
            </a:r>
          </a:p>
          <a:p>
            <a:pPr marL="514350" indent="-514350">
              <a:buAutoNum type="alphaLcParenR"/>
            </a:pPr>
            <a:r>
              <a:rPr lang="en-GB" sz="3200" dirty="0"/>
              <a:t>Between 51% and 75% </a:t>
            </a:r>
          </a:p>
          <a:p>
            <a:pPr marL="514350" indent="-514350">
              <a:buAutoNum type="alphaLcParenR"/>
            </a:pPr>
            <a:r>
              <a:rPr lang="en-GB" sz="3200" dirty="0"/>
              <a:t>Between 26 and 50%</a:t>
            </a:r>
          </a:p>
          <a:p>
            <a:pPr marL="514350" indent="-514350">
              <a:buAutoNum type="alphaLcParenR"/>
            </a:pPr>
            <a:r>
              <a:rPr lang="en-GB" sz="3200" dirty="0"/>
              <a:t>Between 0% and 25%  </a:t>
            </a:r>
          </a:p>
          <a:p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16266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28CF0-808B-4D24-81A2-18BE158E4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Open-ended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63F01-D842-4C0B-BEB0-1701E59C9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Short answer:</a:t>
            </a:r>
          </a:p>
          <a:p>
            <a:pPr marL="0" indent="0">
              <a:buNone/>
            </a:pPr>
            <a:endParaRPr lang="en-GB" sz="3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What is the most important aspect of being a conversation partner?</a:t>
            </a:r>
          </a:p>
          <a:p>
            <a:pPr marL="0" indent="0">
              <a:buNone/>
            </a:pPr>
            <a:endParaRPr lang="en-GB" sz="3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What is something a conversation partner must never do?</a:t>
            </a:r>
            <a:endParaRPr lang="en-GB" sz="32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87295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3BD758-14F7-4FF9-8BB9-23EF8EB04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latin typeface="Georgia" panose="02040502050405020303" pitchFamily="18" charset="0"/>
              </a:rPr>
              <a:t>Other questions or suggestions?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AC4AA9-643E-4808-BE54-CAE361C8D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r>
              <a:rPr lang="en-CA" sz="3200" dirty="0"/>
              <a:t>What else could be included?</a:t>
            </a:r>
          </a:p>
          <a:p>
            <a:endParaRPr lang="en-CA" sz="3200" dirty="0"/>
          </a:p>
          <a:p>
            <a:endParaRPr lang="en-CA" sz="3200" dirty="0"/>
          </a:p>
          <a:p>
            <a:pPr marL="0" indent="0">
              <a:buNone/>
            </a:pPr>
            <a:r>
              <a:rPr lang="en-CA" sz="3200" dirty="0"/>
              <a:t>Suggestions?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214" y="1558008"/>
            <a:ext cx="5216980" cy="488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0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CD8B0-5CC2-4779-AC1F-B0EFCDFBA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Self Awareness role-playing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A7CEE-84E0-44B1-BBF5-2552E76AA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Management and Conversation Partners</a:t>
            </a:r>
          </a:p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Videos of role-playing</a:t>
            </a:r>
          </a:p>
          <a:p>
            <a:pPr marL="0" indent="0">
              <a:buNone/>
            </a:pPr>
            <a:endParaRPr lang="en-GB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443C67-58CF-4894-AADE-C6D503F0DD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2"/>
          <a:stretch/>
        </p:blipFill>
        <p:spPr>
          <a:xfrm>
            <a:off x="1495212" y="3133725"/>
            <a:ext cx="9201576" cy="31781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C051FD-F897-4DB3-8061-337F1D602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>
                <a:latin typeface="Georgia" panose="02040502050405020303" pitchFamily="18" charset="0"/>
              </a:rPr>
              <a:t>5 scenarios that have occurred</a:t>
            </a:r>
            <a:endParaRPr lang="en-CA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8E3629-5D6F-46C5-A2D4-D52F97F8F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54440" cy="1815646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200" b="1"/>
              <a:t>Always m</a:t>
            </a:r>
            <a:r>
              <a:rPr lang="en-US" altLang="en-US" sz="3200" b="1">
                <a:solidFill>
                  <a:srgbClr val="000000"/>
                </a:solidFill>
                <a:cs typeface="Calibri" panose="020F0502020204030204" pitchFamily="34" charset="0"/>
              </a:rPr>
              <a:t>ake new students feel welcome.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3200" b="1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200" b="1">
                <a:solidFill>
                  <a:srgbClr val="000000"/>
                </a:solidFill>
                <a:cs typeface="Calibri" panose="020F0502020204030204" pitchFamily="34" charset="0"/>
              </a:rPr>
              <a:t>Relaxation helps motivation.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320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CA" sz="32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0D5BC17-4E6E-4C48-B68C-16BD3D5F8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927" y="3896633"/>
            <a:ext cx="4636146" cy="25962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889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EDB2-9E37-4788-AECF-B0BCB423A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Scenario 1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4B8A813-EE52-406E-B110-BC1673ADE2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76775" y="1888948"/>
            <a:ext cx="5366825" cy="3447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During slow times, be aware of who is in the room and invite them gently to talk.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5" name="図 4" descr="標識, 空, 屋外, 人 が含まれている画像&#10;&#10;非常に高い精度で生成された説明">
            <a:extLst>
              <a:ext uri="{FF2B5EF4-FFF2-40B4-BE49-F238E27FC236}">
                <a16:creationId xmlns:a16="http://schemas.microsoft.com/office/drawing/2014/main" id="{105A3F58-5C91-4F2D-9801-588BB5F50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652" y="2484441"/>
            <a:ext cx="3843255" cy="22561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703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E892FA-CDB4-4306-8519-838E476B7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Scenario 2</a:t>
            </a:r>
            <a:endParaRPr lang="en-CA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1DC2F8-DCF7-4E8A-B711-DFEF7B596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725886" cy="4351338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200" dirty="0">
                <a:solidFill>
                  <a:srgbClr val="000000"/>
                </a:solidFill>
                <a:cs typeface="Calibri" panose="020F0502020204030204" pitchFamily="34" charset="0"/>
              </a:rPr>
              <a:t>If you are sitting and talking to other teachers be sure that you are not discouraging potential students from coming to talk.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D0F315D-DF63-4772-849D-2682E9FA7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023" y="1825625"/>
            <a:ext cx="4024899" cy="2596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乗算記号 3">
            <a:extLst>
              <a:ext uri="{FF2B5EF4-FFF2-40B4-BE49-F238E27FC236}">
                <a16:creationId xmlns:a16="http://schemas.microsoft.com/office/drawing/2014/main" id="{9ACD6782-5959-41E0-BE0A-CE649D09C31D}"/>
              </a:ext>
            </a:extLst>
          </p:cNvPr>
          <p:cNvSpPr/>
          <p:nvPr/>
        </p:nvSpPr>
        <p:spPr>
          <a:xfrm>
            <a:off x="8539843" y="1922464"/>
            <a:ext cx="2155373" cy="249987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374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E216DD-A36C-4785-A894-56088D414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Scenario 3</a:t>
            </a:r>
            <a:endParaRPr lang="en-CA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338840-4CED-499B-92F8-1E7B40377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63421" cy="4351338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200" dirty="0">
                <a:solidFill>
                  <a:srgbClr val="000000"/>
                </a:solidFill>
                <a:cs typeface="Calibri" panose="020F0502020204030204" pitchFamily="34" charset="0"/>
              </a:rPr>
              <a:t>CPs should try not to dominate the conversation.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3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200" dirty="0">
                <a:solidFill>
                  <a:srgbClr val="000000"/>
                </a:solidFill>
                <a:cs typeface="Calibri" panose="020F0502020204030204" pitchFamily="34" charset="0"/>
              </a:rPr>
              <a:t>The SALC represents one of the few opportunities students have to speak English. </a:t>
            </a:r>
          </a:p>
        </p:txBody>
      </p:sp>
      <p:pic>
        <p:nvPicPr>
          <p:cNvPr id="5" name="図 4" descr="人, 男性, 壁, 室内 が含まれている画像&#10;&#10;非常に高い精度で生成された説明">
            <a:extLst>
              <a:ext uri="{FF2B5EF4-FFF2-40B4-BE49-F238E27FC236}">
                <a16:creationId xmlns:a16="http://schemas.microsoft.com/office/drawing/2014/main" id="{F2DA5D1A-160F-42AA-A26E-77268142B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572" y="1945707"/>
            <a:ext cx="3336472" cy="27803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161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4142BE-3366-4D1C-B4C4-F1E9D7A24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Scenario 4</a:t>
            </a:r>
            <a:endParaRPr lang="en-CA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4C849A-351F-4598-B1B0-22CD86220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190" y="1564368"/>
            <a:ext cx="11832771" cy="4351338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200" dirty="0">
                <a:solidFill>
                  <a:srgbClr val="000000"/>
                </a:solidFill>
                <a:cs typeface="Calibri" panose="020F0502020204030204" pitchFamily="34" charset="0"/>
              </a:rPr>
              <a:t>Students should have something that want to talk about but if not, here are a few ideas for talking with the students.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44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200" dirty="0">
                <a:solidFill>
                  <a:srgbClr val="000000"/>
                </a:solidFill>
                <a:ea typeface="Noto Sans Symbols"/>
                <a:cs typeface="Calibri" panose="020F0502020204030204" pitchFamily="34" charset="0"/>
              </a:rPr>
              <a:t>Comment on something you notice: their bag, a book, their glasses, their shoes, etc.  This may lead to a conversation.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4400" dirty="0"/>
          </a:p>
        </p:txBody>
      </p:sp>
      <p:pic>
        <p:nvPicPr>
          <p:cNvPr id="5" name="図 4" descr="人, 保持している, 室内, 床 が含まれている画像&#10;&#10;高い精度で生成された説明">
            <a:extLst>
              <a:ext uri="{FF2B5EF4-FFF2-40B4-BE49-F238E27FC236}">
                <a16:creationId xmlns:a16="http://schemas.microsoft.com/office/drawing/2014/main" id="{93E21180-9AB6-4FB8-9A7F-C602A4215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932" y="4547960"/>
            <a:ext cx="5388135" cy="19449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234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ADD152-554F-4E5E-AF3C-E5AB9C00E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Scenario 5</a:t>
            </a:r>
            <a:endParaRPr lang="en-CA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E67E0F-CA3A-400F-8BAA-4766973BB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3200" dirty="0">
                <a:solidFill>
                  <a:srgbClr val="000000"/>
                </a:solidFill>
                <a:cs typeface="Calibri" panose="020F0502020204030204" pitchFamily="34" charset="0"/>
              </a:rPr>
              <a:t>Do not push conversation on students if they seem to prefer to sit alone, or simply speak with their friends.  </a:t>
            </a:r>
          </a:p>
          <a:p>
            <a:endParaRPr lang="en-CA" sz="3200" dirty="0"/>
          </a:p>
        </p:txBody>
      </p:sp>
      <p:pic>
        <p:nvPicPr>
          <p:cNvPr id="5" name="図 4" descr="テーブル, ラップトップ, 窓, 座っている が含まれている画像&#10;&#10;非常に高い精度で生成された説明">
            <a:extLst>
              <a:ext uri="{FF2B5EF4-FFF2-40B4-BE49-F238E27FC236}">
                <a16:creationId xmlns:a16="http://schemas.microsoft.com/office/drawing/2014/main" id="{35AA4BFB-F365-4F02-B260-E874FD892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026" y="3429000"/>
            <a:ext cx="4437948" cy="25168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659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49AB1-E286-44C5-86DB-F8C39D602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92390-9958-4C77-9D10-CD6DA8BF3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239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Try to raise self awareness amongst your Conversation Partners</a:t>
            </a:r>
          </a:p>
          <a:p>
            <a:endParaRPr lang="en-GB" sz="3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Relax </a:t>
            </a:r>
          </a:p>
          <a:p>
            <a:endParaRPr lang="en-GB" sz="3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GB" sz="3200" dirty="0">
                <a:latin typeface="Georgia" panose="02040502050405020303" pitchFamily="18" charset="0"/>
              </a:rPr>
              <a:t>Adapt/change</a:t>
            </a:r>
          </a:p>
          <a:p>
            <a:endParaRPr lang="en-GB" sz="3200" dirty="0"/>
          </a:p>
          <a:p>
            <a:endParaRPr lang="en-GB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4E1AC7-F86F-47C5-8E46-350A89EFF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144" y="2731027"/>
            <a:ext cx="4604656" cy="32010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520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A73B2F-EAB6-41E6-83B1-10F1A76E0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latin typeface="Georgia" panose="02040502050405020303" pitchFamily="18" charset="0"/>
              </a:rPr>
              <a:t>Audience Questions or Comments</a:t>
            </a:r>
            <a:r>
              <a:rPr lang="en-CA" dirty="0"/>
              <a:t> 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08DBE4-AF80-4DC7-BD0E-C65E82C8E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185" y="1825625"/>
            <a:ext cx="1117962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dirty="0"/>
              <a:t>What ideas have you tried with your conversation partners?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893" y="2844006"/>
            <a:ext cx="2694213" cy="31475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00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34307-3A84-4D43-8C6A-B50B2D54F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Thank you for listening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D74EDB-6B2D-451F-8903-383852559D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42" y="2484494"/>
            <a:ext cx="3048115" cy="30481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408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4757C-6B8C-4107-AB66-1F084BB0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3259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Georgia" panose="02040502050405020303" pitchFamily="18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F76CA-8228-4DF7-8B40-042F67C9AF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Bibby, S., Jolley, K., &amp; </a:t>
            </a:r>
            <a:r>
              <a:rPr lang="en-GB" dirty="0" err="1"/>
              <a:t>Shiobara</a:t>
            </a:r>
            <a:r>
              <a:rPr lang="en-GB" dirty="0"/>
              <a:t>, F. (2016). Increasing attendance in a self-access language lounge. S </a:t>
            </a:r>
            <a:r>
              <a:rPr lang="en-GB" dirty="0" err="1"/>
              <a:t>tudies</a:t>
            </a:r>
            <a:r>
              <a:rPr lang="en-GB" dirty="0"/>
              <a:t> in Self - Access Learning Journal, 7 (3), 301-311.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Croker, R., &amp; </a:t>
            </a:r>
            <a:r>
              <a:rPr lang="en-GB" dirty="0" err="1"/>
              <a:t>Ashurova</a:t>
            </a:r>
            <a:r>
              <a:rPr lang="en-GB" dirty="0"/>
              <a:t>, U. (2012). Scaffolding students’ initial self-access language centre experiences. Studies in Self - Access Learning Journal, 3 (3), 237-253.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Krashen, S. D. (1982). Principles and practice in second language acquisition. Oxford, UK: </a:t>
            </a:r>
            <a:r>
              <a:rPr lang="en-GB" dirty="0" err="1"/>
              <a:t>Pergamon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736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Georgia" panose="02040502050405020303" pitchFamily="18" charset="0"/>
              </a:rPr>
              <a:t>Contact information		</a:t>
            </a:r>
            <a:endParaRPr kumimoji="1" lang="ja-JP" altLang="en-US" dirty="0">
              <a:latin typeface="Georgia" panose="02040502050405020303" pitchFamily="18" charset="0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3600" dirty="0"/>
              <a:t>Richard H</a:t>
            </a:r>
            <a:r>
              <a:rPr kumimoji="1" lang="en-US" altLang="ja-JP" sz="3600" dirty="0" smtClean="0"/>
              <a:t>ill</a:t>
            </a:r>
            <a:endParaRPr kumimoji="1" lang="en-US" altLang="ja-JP" sz="3600" dirty="0"/>
          </a:p>
          <a:p>
            <a:pPr marL="457200" lvl="1" indent="0">
              <a:buNone/>
            </a:pPr>
            <a:r>
              <a:rPr kumimoji="1" lang="en-US" altLang="ja-JP" sz="3200" dirty="0">
                <a:hlinkClick r:id="rId2"/>
              </a:rPr>
              <a:t>richardhillmotoyama@gmail.com</a:t>
            </a: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600" dirty="0"/>
          </a:p>
          <a:p>
            <a:pPr marL="0" indent="0">
              <a:buNone/>
            </a:pPr>
            <a:r>
              <a:rPr kumimoji="1" lang="en-US" altLang="ja-JP" sz="3600" dirty="0" smtClean="0"/>
              <a:t>Robert </a:t>
            </a:r>
            <a:r>
              <a:rPr kumimoji="1" lang="en-US" altLang="ja-JP" sz="3600" dirty="0" err="1" smtClean="0"/>
              <a:t>Primeau</a:t>
            </a:r>
            <a:endParaRPr kumimoji="1" lang="en-US" altLang="ja-JP" sz="3600" dirty="0"/>
          </a:p>
          <a:p>
            <a:pPr marL="457200" lvl="1" indent="0">
              <a:buNone/>
            </a:pPr>
            <a:r>
              <a:rPr kumimoji="1" lang="en-US" altLang="ja-JP" sz="3200" dirty="0">
                <a:hlinkClick r:id="rId2"/>
              </a:rPr>
              <a:t>r</a:t>
            </a:r>
            <a:r>
              <a:rPr kumimoji="1" lang="en-US" altLang="ja-JP" sz="3200" dirty="0" smtClean="0">
                <a:hlinkClick r:id="rId2"/>
              </a:rPr>
              <a:t>obato.purimo@gmail.com</a:t>
            </a:r>
            <a:endParaRPr kumimoji="1" lang="en-US" altLang="ja-JP" sz="3200" dirty="0"/>
          </a:p>
          <a:p>
            <a:pPr marL="457200" lvl="1" indent="0">
              <a:buNone/>
            </a:pPr>
            <a:endParaRPr kumimoji="1" lang="en-US" altLang="ja-JP" sz="3200" dirty="0" smtClean="0"/>
          </a:p>
        </p:txBody>
      </p:sp>
    </p:spTree>
    <p:extLst>
      <p:ext uri="{BB962C8B-B14F-4D97-AF65-F5344CB8AC3E}">
        <p14:creationId xmlns:p14="http://schemas.microsoft.com/office/powerpoint/2010/main" val="333582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978</TotalTime>
  <Words>1232</Words>
  <Application>Microsoft Office PowerPoint</Application>
  <PresentationFormat>ワイド画面</PresentationFormat>
  <Paragraphs>208</Paragraphs>
  <Slides>40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40</vt:i4>
      </vt:variant>
    </vt:vector>
  </HeadingPairs>
  <TitlesOfParts>
    <vt:vector size="48" baseType="lpstr">
      <vt:lpstr>Noto Sans Symbols</vt:lpstr>
      <vt:lpstr>游ゴシック</vt:lpstr>
      <vt:lpstr>游ゴシック Light</vt:lpstr>
      <vt:lpstr>Arial</vt:lpstr>
      <vt:lpstr>Calibri</vt:lpstr>
      <vt:lpstr>Calibri Light</vt:lpstr>
      <vt:lpstr>Georgia</vt:lpstr>
      <vt:lpstr>Office Theme</vt:lpstr>
      <vt:lpstr>Utilising Conversation Partners in Self-Access Learning Centers</vt:lpstr>
      <vt:lpstr>Outline</vt:lpstr>
      <vt:lpstr>Meijo University: Social Area</vt:lpstr>
      <vt:lpstr>What is a conversation partner?</vt:lpstr>
      <vt:lpstr>Why look at conversation partners? </vt:lpstr>
      <vt:lpstr>Why look at conversation partners? </vt:lpstr>
      <vt:lpstr>5 things I wish I knew when I started</vt:lpstr>
      <vt:lpstr>1. Let the learners choose</vt:lpstr>
      <vt:lpstr>Atlas complex and learner autonomy</vt:lpstr>
      <vt:lpstr>2. Build a conversation</vt:lpstr>
      <vt:lpstr>PowerPoint プレゼンテーション</vt:lpstr>
      <vt:lpstr>3. Talk about what is happening</vt:lpstr>
      <vt:lpstr>4. Keep a record</vt:lpstr>
      <vt:lpstr>5. Bring a backup </vt:lpstr>
      <vt:lpstr>Activities</vt:lpstr>
      <vt:lpstr>Conversation Partners and scenarios to look out for…</vt:lpstr>
      <vt:lpstr>Conversation Partners and scenarios to look out for…</vt:lpstr>
      <vt:lpstr>Conversation Partners and scenarios to look out for…</vt:lpstr>
      <vt:lpstr>Ideas to get the most out of a Conversation Partner</vt:lpstr>
      <vt:lpstr>Ideas to get the most out of a Conversation Partner</vt:lpstr>
      <vt:lpstr>Push and Pull Theory</vt:lpstr>
      <vt:lpstr>Pull</vt:lpstr>
      <vt:lpstr>Relax</vt:lpstr>
      <vt:lpstr>How can we improve partners but still maintain a relaxed atmosphere?</vt:lpstr>
      <vt:lpstr>Self-awareness questions</vt:lpstr>
      <vt:lpstr>Self-awareness questions</vt:lpstr>
      <vt:lpstr>Open-ended questions</vt:lpstr>
      <vt:lpstr>Other questions or suggestions?</vt:lpstr>
      <vt:lpstr>Self Awareness role-playing</vt:lpstr>
      <vt:lpstr>5 scenarios that have occurred</vt:lpstr>
      <vt:lpstr>Scenario 1</vt:lpstr>
      <vt:lpstr>Scenario 2</vt:lpstr>
      <vt:lpstr>Scenario 3</vt:lpstr>
      <vt:lpstr>Scenario 4</vt:lpstr>
      <vt:lpstr>Scenario 5</vt:lpstr>
      <vt:lpstr>Conclusion</vt:lpstr>
      <vt:lpstr>Audience Questions or Comments </vt:lpstr>
      <vt:lpstr>Thank you for listening</vt:lpstr>
      <vt:lpstr>References</vt:lpstr>
      <vt:lpstr>Contact information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Utilising Conversation Partners in Self-Access Learning Centers</dc:title>
  <dc:creator>Richard Hill</dc:creator>
  <cp:lastModifiedBy>kuis</cp:lastModifiedBy>
  <cp:revision>54</cp:revision>
  <dcterms:created xsi:type="dcterms:W3CDTF">2017-12-10T07:15:25Z</dcterms:created>
  <dcterms:modified xsi:type="dcterms:W3CDTF">2017-12-16T06:12:16Z</dcterms:modified>
</cp:coreProperties>
</file>