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10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11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71" r:id="rId3"/>
    <p:sldId id="257" r:id="rId4"/>
    <p:sldId id="258" r:id="rId5"/>
    <p:sldId id="259" r:id="rId6"/>
    <p:sldId id="260" r:id="rId7"/>
    <p:sldId id="270" r:id="rId8"/>
    <p:sldId id="273" r:id="rId9"/>
    <p:sldId id="262" r:id="rId10"/>
    <p:sldId id="274" r:id="rId11"/>
    <p:sldId id="277" r:id="rId12"/>
    <p:sldId id="265" r:id="rId13"/>
    <p:sldId id="276" r:id="rId14"/>
    <p:sldId id="266" r:id="rId15"/>
    <p:sldId id="267" r:id="rId16"/>
    <p:sldId id="268" r:id="rId17"/>
    <p:sldId id="269" r:id="rId18"/>
    <p:sldId id="263" r:id="rId19"/>
    <p:sldId id="264" r:id="rId20"/>
    <p:sldId id="272" r:id="rId21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0756E9B-CCDF-4007-AEFF-AD0942F57791}">
  <a:tblStyle styleId="{60756E9B-CCDF-4007-AEFF-AD0942F57791}" styleName="Table_0">
    <a:wholeTbl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Dirk:KWU:KIFL%20conference:survey%20responses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irkmackenzie:Dropbox:e-space:Research:KIFL%20conference%20presentation%20December%202015:e-space%20Usag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Spring </a:t>
            </a:r>
            <a:r>
              <a:rPr lang="en-US" altLang="ja-JP" dirty="0" smtClean="0"/>
              <a:t>2014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'[Stamp Card data.xlsx]Spring 2014'!$A$13:$A$14</c:f>
              <c:strCache>
                <c:ptCount val="2"/>
                <c:pt idx="0">
                  <c:v>Submitted</c:v>
                </c:pt>
                <c:pt idx="1">
                  <c:v>Not submitted</c:v>
                </c:pt>
              </c:strCache>
            </c:strRef>
          </c:cat>
          <c:val>
            <c:numRef>
              <c:f>'[Stamp Card data.xlsx]Spring 2014'!$C$13:$C$14</c:f>
              <c:numCache>
                <c:formatCode>0%</c:formatCode>
                <c:ptCount val="2"/>
                <c:pt idx="0">
                  <c:v>0.5078125</c:v>
                </c:pt>
                <c:pt idx="1">
                  <c:v>0.4921875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Fall </a:t>
            </a:r>
            <a:r>
              <a:rPr lang="en-US" altLang="ja-JP" dirty="0" smtClean="0"/>
              <a:t>2014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'[Stamp Card data.xlsx]Fall 2014'!$A$15:$A$16</c:f>
              <c:strCache>
                <c:ptCount val="2"/>
                <c:pt idx="0">
                  <c:v>Submitted</c:v>
                </c:pt>
                <c:pt idx="1">
                  <c:v>Not submitted</c:v>
                </c:pt>
              </c:strCache>
            </c:strRef>
          </c:cat>
          <c:val>
            <c:numRef>
              <c:f>'[Stamp Card data.xlsx]Fall 2014'!$C$15:$C$16</c:f>
              <c:numCache>
                <c:formatCode>0%</c:formatCode>
                <c:ptCount val="2"/>
                <c:pt idx="0">
                  <c:v>0.73049645390070927</c:v>
                </c:pt>
                <c:pt idx="1">
                  <c:v>0.26950354609929078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Spring </a:t>
            </a:r>
            <a:r>
              <a:rPr lang="en-US" altLang="ja-JP" dirty="0" smtClean="0"/>
              <a:t>2015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'[Stamp Card data.xlsx]Spring 2015'!$A$16:$A$17</c:f>
              <c:strCache>
                <c:ptCount val="2"/>
                <c:pt idx="0">
                  <c:v>Submitted</c:v>
                </c:pt>
                <c:pt idx="1">
                  <c:v>Not submitted</c:v>
                </c:pt>
              </c:strCache>
            </c:strRef>
          </c:cat>
          <c:val>
            <c:numRef>
              <c:f>'[Stamp Card data.xlsx]Spring 2015'!$C$16:$C$17</c:f>
              <c:numCache>
                <c:formatCode>0%</c:formatCode>
                <c:ptCount val="2"/>
                <c:pt idx="0">
                  <c:v>0.87022900763358779</c:v>
                </c:pt>
                <c:pt idx="1">
                  <c:v>0.12977099236641221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Spring </a:t>
            </a:r>
            <a:r>
              <a:rPr lang="en-US" altLang="ja-JP" dirty="0" smtClean="0"/>
              <a:t>2014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8.4318026377624089E-2"/>
                  <c:y val="0.1592428550597841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'[Stamp Card data.xlsx]Spring 2014'!$E$13:$E$14</c:f>
              <c:strCache>
                <c:ptCount val="2"/>
                <c:pt idx="0">
                  <c:v>Received</c:v>
                </c:pt>
                <c:pt idx="1">
                  <c:v>Not received</c:v>
                </c:pt>
              </c:strCache>
            </c:strRef>
          </c:cat>
          <c:val>
            <c:numRef>
              <c:f>'[Stamp Card data.xlsx]Spring 2014'!$F$13:$F$14</c:f>
              <c:numCache>
                <c:formatCode>0%</c:formatCode>
                <c:ptCount val="2"/>
                <c:pt idx="0">
                  <c:v>0.91846153846153844</c:v>
                </c:pt>
                <c:pt idx="1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Fall </a:t>
            </a:r>
            <a:r>
              <a:rPr lang="en-US" altLang="ja-JP" dirty="0" smtClean="0"/>
              <a:t>2014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578056451923085"/>
                  <c:y val="0.164195399847318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'[Stamp Card data.xlsx]Fall 2014'!$E$15:$E$16</c:f>
              <c:strCache>
                <c:ptCount val="2"/>
                <c:pt idx="0">
                  <c:v>Received</c:v>
                </c:pt>
                <c:pt idx="1">
                  <c:v>Not received</c:v>
                </c:pt>
              </c:strCache>
            </c:strRef>
          </c:cat>
          <c:val>
            <c:numRef>
              <c:f>'[Stamp Card data.xlsx]Fall 2014'!$F$15:$F$16</c:f>
              <c:numCache>
                <c:formatCode>0%</c:formatCode>
                <c:ptCount val="2"/>
                <c:pt idx="0">
                  <c:v>0.88446601941747571</c:v>
                </c:pt>
                <c:pt idx="1">
                  <c:v>0.12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/>
              <a:t>Spring </a:t>
            </a:r>
            <a:r>
              <a:rPr lang="en-US" altLang="ja-JP" dirty="0" smtClean="0"/>
              <a:t>2015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8.914345639493583E-2"/>
                  <c:y val="0.1539686337794348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'[Stamp Card data.xlsx]Spring 2015'!$E$16:$E$17</c:f>
              <c:strCache>
                <c:ptCount val="2"/>
                <c:pt idx="0">
                  <c:v>Received</c:v>
                </c:pt>
                <c:pt idx="1">
                  <c:v>Not received</c:v>
                </c:pt>
              </c:strCache>
            </c:strRef>
          </c:cat>
          <c:val>
            <c:numRef>
              <c:f>'[Stamp Card data.xlsx]Spring 2015'!$F$16:$F$17</c:f>
              <c:numCache>
                <c:formatCode>0%</c:formatCode>
                <c:ptCount val="2"/>
                <c:pt idx="0">
                  <c:v>0.94035087719298249</c:v>
                </c:pt>
                <c:pt idx="1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MReader!$B$2</c:f>
              <c:strCache>
                <c:ptCount val="1"/>
                <c:pt idx="0">
                  <c:v>Quizzes taken</c:v>
                </c:pt>
              </c:strCache>
            </c:strRef>
          </c:tx>
          <c:dPt>
            <c:idx val="4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5"/>
            <c:marker>
              <c:spPr>
                <a:solidFill>
                  <a:srgbClr val="FF0000"/>
                </a:solidFill>
              </c:spPr>
            </c:marker>
            <c:bubble3D val="0"/>
          </c:dPt>
          <c:dLbls>
            <c:dLbl>
              <c:idx val="0"/>
              <c:layout>
                <c:manualLayout>
                  <c:x val="-6.11510791366906E-2"/>
                  <c:y val="-9.4594644921603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7553956834532398E-2"/>
                  <c:y val="-9.4594644921602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83453237410072E-2"/>
                  <c:y val="-7.4324363866973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5827338129496E-2"/>
                  <c:y val="4.729732246080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MReader!$A$3:$A$9</c:f>
              <c:strCache>
                <c:ptCount val="7"/>
                <c:pt idx="0">
                  <c:v>2012 Spring</c:v>
                </c:pt>
                <c:pt idx="1">
                  <c:v>2012 Fall</c:v>
                </c:pt>
                <c:pt idx="2">
                  <c:v>2013 Spring</c:v>
                </c:pt>
                <c:pt idx="3">
                  <c:v>2013 Fall</c:v>
                </c:pt>
                <c:pt idx="4">
                  <c:v>2014 Spring</c:v>
                </c:pt>
                <c:pt idx="5">
                  <c:v>2014 Fall</c:v>
                </c:pt>
                <c:pt idx="6">
                  <c:v>2015 Spring</c:v>
                </c:pt>
              </c:strCache>
            </c:strRef>
          </c:cat>
          <c:val>
            <c:numRef>
              <c:f>MReader!$B$3:$B$9</c:f>
              <c:numCache>
                <c:formatCode>#,##0</c:formatCode>
                <c:ptCount val="7"/>
                <c:pt idx="0">
                  <c:v>924</c:v>
                </c:pt>
                <c:pt idx="1">
                  <c:v>963</c:v>
                </c:pt>
                <c:pt idx="2">
                  <c:v>1646</c:v>
                </c:pt>
                <c:pt idx="3">
                  <c:v>1541</c:v>
                </c:pt>
                <c:pt idx="4">
                  <c:v>2503</c:v>
                </c:pt>
                <c:pt idx="5">
                  <c:v>5884</c:v>
                </c:pt>
                <c:pt idx="6">
                  <c:v>3917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701952"/>
        <c:axId val="84703488"/>
      </c:lineChart>
      <c:catAx>
        <c:axId val="84701952"/>
        <c:scaling>
          <c:orientation val="minMax"/>
        </c:scaling>
        <c:delete val="0"/>
        <c:axPos val="b"/>
        <c:majorTickMark val="out"/>
        <c:minorTickMark val="none"/>
        <c:tickLblPos val="nextTo"/>
        <c:crossAx val="84703488"/>
        <c:crosses val="autoZero"/>
        <c:auto val="1"/>
        <c:lblAlgn val="ctr"/>
        <c:lblOffset val="100"/>
        <c:noMultiLvlLbl val="0"/>
      </c:catAx>
      <c:valAx>
        <c:axId val="8470348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4701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MReader!$C$2</c:f>
              <c:strCache>
                <c:ptCount val="1"/>
                <c:pt idx="0">
                  <c:v>Words read</c:v>
                </c:pt>
              </c:strCache>
            </c:strRef>
          </c:tx>
          <c:dPt>
            <c:idx val="4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5"/>
            <c:marker>
              <c:spPr>
                <a:solidFill>
                  <a:srgbClr val="FF0000"/>
                </a:solidFill>
              </c:spPr>
            </c:marker>
            <c:bubble3D val="0"/>
          </c:dPt>
          <c:dLbls>
            <c:dLbl>
              <c:idx val="0"/>
              <c:layout>
                <c:manualLayout>
                  <c:x val="-5.9900166389351098E-2"/>
                  <c:y val="-8.3720917968003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555740432612198E-2"/>
                  <c:y val="-6.6977173854286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6622296173044901E-2"/>
                  <c:y val="7.8139083956918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0648918469217999"/>
                  <c:y val="-7.8139523436802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99667221297837E-2"/>
                  <c:y val="8.9302312499203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MReader!$A$3:$A$9</c:f>
              <c:strCache>
                <c:ptCount val="7"/>
                <c:pt idx="0">
                  <c:v>2012 Spring</c:v>
                </c:pt>
                <c:pt idx="1">
                  <c:v>2012 Fall</c:v>
                </c:pt>
                <c:pt idx="2">
                  <c:v>2013 Spring</c:v>
                </c:pt>
                <c:pt idx="3">
                  <c:v>2013 Fall</c:v>
                </c:pt>
                <c:pt idx="4">
                  <c:v>2014 Spring</c:v>
                </c:pt>
                <c:pt idx="5">
                  <c:v>2014 Fall</c:v>
                </c:pt>
                <c:pt idx="6">
                  <c:v>2015 Spring</c:v>
                </c:pt>
              </c:strCache>
            </c:strRef>
          </c:cat>
          <c:val>
            <c:numRef>
              <c:f>MReader!$C$3:$C$9</c:f>
              <c:numCache>
                <c:formatCode>#,##0</c:formatCode>
                <c:ptCount val="7"/>
                <c:pt idx="0">
                  <c:v>2312993</c:v>
                </c:pt>
                <c:pt idx="1">
                  <c:v>1662527</c:v>
                </c:pt>
                <c:pt idx="2">
                  <c:v>3528555</c:v>
                </c:pt>
                <c:pt idx="3">
                  <c:v>3413987</c:v>
                </c:pt>
                <c:pt idx="4">
                  <c:v>5987883</c:v>
                </c:pt>
                <c:pt idx="5">
                  <c:v>7983995</c:v>
                </c:pt>
                <c:pt idx="6">
                  <c:v>6018894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4726528"/>
        <c:axId val="84865408"/>
      </c:lineChart>
      <c:catAx>
        <c:axId val="84726528"/>
        <c:scaling>
          <c:orientation val="minMax"/>
        </c:scaling>
        <c:delete val="0"/>
        <c:axPos val="b"/>
        <c:majorTickMark val="out"/>
        <c:minorTickMark val="none"/>
        <c:tickLblPos val="nextTo"/>
        <c:crossAx val="84865408"/>
        <c:crosses val="autoZero"/>
        <c:auto val="1"/>
        <c:lblAlgn val="ctr"/>
        <c:lblOffset val="100"/>
        <c:noMultiLvlLbl val="0"/>
      </c:catAx>
      <c:valAx>
        <c:axId val="8486540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4726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MReader!$D$2</c:f>
              <c:strCache>
                <c:ptCount val="1"/>
                <c:pt idx="0">
                  <c:v>Words/Quiz</c:v>
                </c:pt>
              </c:strCache>
            </c:strRef>
          </c:tx>
          <c:dPt>
            <c:idx val="4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5"/>
            <c:marker>
              <c:spPr>
                <a:solidFill>
                  <a:srgbClr val="FF0000"/>
                </a:solidFill>
              </c:spPr>
            </c:marker>
            <c:bubble3D val="0"/>
          </c:dPt>
          <c:dLbls>
            <c:dLbl>
              <c:idx val="0"/>
              <c:layout>
                <c:manualLayout>
                  <c:x val="-4.3478260869565202E-2"/>
                  <c:y val="-0.106038267011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0668896321071E-2"/>
                  <c:y val="8.8365222509892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545150501672198E-2"/>
                  <c:y val="-0.106038267011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6856187290969903E-2"/>
                  <c:y val="0.106038267011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066889632107E-2"/>
                  <c:y val="-6.1855655756924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444816053511697E-2"/>
                  <c:y val="9.72017447608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3411371237458199E-2"/>
                  <c:y val="-9.72017447608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MReader!$A$3:$A$9</c:f>
              <c:strCache>
                <c:ptCount val="7"/>
                <c:pt idx="0">
                  <c:v>2012 Spring</c:v>
                </c:pt>
                <c:pt idx="1">
                  <c:v>2012 Fall</c:v>
                </c:pt>
                <c:pt idx="2">
                  <c:v>2013 Spring</c:v>
                </c:pt>
                <c:pt idx="3">
                  <c:v>2013 Fall</c:v>
                </c:pt>
                <c:pt idx="4">
                  <c:v>2014 Spring</c:v>
                </c:pt>
                <c:pt idx="5">
                  <c:v>2014 Fall</c:v>
                </c:pt>
                <c:pt idx="6">
                  <c:v>2015 Spring</c:v>
                </c:pt>
              </c:strCache>
            </c:strRef>
          </c:cat>
          <c:val>
            <c:numRef>
              <c:f>MReader!$D$3:$D$9</c:f>
              <c:numCache>
                <c:formatCode>#,##0</c:formatCode>
                <c:ptCount val="7"/>
                <c:pt idx="0">
                  <c:v>2503.239177489178</c:v>
                </c:pt>
                <c:pt idx="1">
                  <c:v>1726.403946002077</c:v>
                </c:pt>
                <c:pt idx="2">
                  <c:v>2143.7150668286749</c:v>
                </c:pt>
                <c:pt idx="3">
                  <c:v>2215.4360804672292</c:v>
                </c:pt>
                <c:pt idx="4">
                  <c:v>2392.2824610467428</c:v>
                </c:pt>
                <c:pt idx="5">
                  <c:v>1356.899218218899</c:v>
                </c:pt>
                <c:pt idx="6">
                  <c:v>1536.6081184580039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4920960"/>
        <c:axId val="85227776"/>
      </c:lineChart>
      <c:catAx>
        <c:axId val="84920960"/>
        <c:scaling>
          <c:orientation val="minMax"/>
        </c:scaling>
        <c:delete val="0"/>
        <c:axPos val="b"/>
        <c:majorTickMark val="out"/>
        <c:minorTickMark val="none"/>
        <c:tickLblPos val="nextTo"/>
        <c:crossAx val="85227776"/>
        <c:crosses val="autoZero"/>
        <c:auto val="1"/>
        <c:lblAlgn val="ctr"/>
        <c:lblOffset val="100"/>
        <c:noMultiLvlLbl val="0"/>
      </c:catAx>
      <c:valAx>
        <c:axId val="852277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4920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'[2]Words read by teacher'!$D$1</c:f>
              <c:strCache>
                <c:ptCount val="1"/>
                <c:pt idx="0">
                  <c:v>Words read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'[2]Words read by teacher'!$D$18</c:f>
              <c:numCache>
                <c:formatCode>General</c:formatCode>
                <c:ptCount val="1"/>
                <c:pt idx="0">
                  <c:v>13762296</c:v>
                </c:pt>
              </c:numCache>
            </c:numRef>
          </c:val>
        </c:ser>
        <c:ser>
          <c:idx val="1"/>
          <c:order val="1"/>
          <c:tx>
            <c:strRef>
              <c:f>'[2]Words read by teacher'!$E$1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sz="10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'[2]Words read by teacher'!$E$18</c:f>
              <c:numCache>
                <c:formatCode>General</c:formatCode>
                <c:ptCount val="1"/>
                <c:pt idx="0">
                  <c:v>15930000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485440"/>
        <c:axId val="85486976"/>
      </c:barChart>
      <c:catAx>
        <c:axId val="85485440"/>
        <c:scaling>
          <c:orientation val="minMax"/>
        </c:scaling>
        <c:delete val="1"/>
        <c:axPos val="b"/>
        <c:majorTickMark val="out"/>
        <c:minorTickMark val="none"/>
        <c:tickLblPos val="nextTo"/>
        <c:crossAx val="85486976"/>
        <c:crosses val="autoZero"/>
        <c:auto val="1"/>
        <c:lblAlgn val="ctr"/>
        <c:lblOffset val="100"/>
        <c:noMultiLvlLbl val="0"/>
      </c:catAx>
      <c:valAx>
        <c:axId val="85486976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85485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'MReader 2014'!$B$29:$B$36</c:f>
              <c:strCache>
                <c:ptCount val="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</c:strCache>
            </c:strRef>
          </c:cat>
          <c:val>
            <c:numRef>
              <c:f>'MReader 2014'!$C$29:$C$36</c:f>
              <c:numCache>
                <c:formatCode>0%</c:formatCode>
                <c:ptCount val="8"/>
                <c:pt idx="0">
                  <c:v>1.07</c:v>
                </c:pt>
                <c:pt idx="1">
                  <c:v>0.94</c:v>
                </c:pt>
                <c:pt idx="2">
                  <c:v>0.8</c:v>
                </c:pt>
                <c:pt idx="3">
                  <c:v>0.89</c:v>
                </c:pt>
                <c:pt idx="4">
                  <c:v>0.83</c:v>
                </c:pt>
                <c:pt idx="5">
                  <c:v>0.9</c:v>
                </c:pt>
                <c:pt idx="6">
                  <c:v>0.41</c:v>
                </c:pt>
                <c:pt idx="7">
                  <c:v>0.65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507456"/>
        <c:axId val="85513344"/>
      </c:barChart>
      <c:catAx>
        <c:axId val="85507456"/>
        <c:scaling>
          <c:orientation val="minMax"/>
        </c:scaling>
        <c:delete val="0"/>
        <c:axPos val="b"/>
        <c:majorTickMark val="out"/>
        <c:minorTickMark val="none"/>
        <c:tickLblPos val="nextTo"/>
        <c:crossAx val="85513344"/>
        <c:crosses val="autoZero"/>
        <c:auto val="1"/>
        <c:lblAlgn val="ctr"/>
        <c:lblOffset val="100"/>
        <c:noMultiLvlLbl val="0"/>
      </c:catAx>
      <c:valAx>
        <c:axId val="855133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85507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'MReader 2014'!$B$37:$B$44</c:f>
              <c:strCache>
                <c:ptCount val="8"/>
                <c:pt idx="0">
                  <c:v>I</c:v>
                </c:pt>
                <c:pt idx="1">
                  <c:v>J</c:v>
                </c:pt>
                <c:pt idx="2">
                  <c:v>K</c:v>
                </c:pt>
                <c:pt idx="3">
                  <c:v>L</c:v>
                </c:pt>
                <c:pt idx="4">
                  <c:v>M</c:v>
                </c:pt>
                <c:pt idx="5">
                  <c:v>N</c:v>
                </c:pt>
                <c:pt idx="6">
                  <c:v>O</c:v>
                </c:pt>
                <c:pt idx="7">
                  <c:v>P</c:v>
                </c:pt>
              </c:strCache>
            </c:strRef>
          </c:cat>
          <c:val>
            <c:numRef>
              <c:f>'MReader 2014'!$C$37:$C$44</c:f>
              <c:numCache>
                <c:formatCode>0%</c:formatCode>
                <c:ptCount val="8"/>
                <c:pt idx="0">
                  <c:v>0.92</c:v>
                </c:pt>
                <c:pt idx="1">
                  <c:v>1.03</c:v>
                </c:pt>
                <c:pt idx="2">
                  <c:v>1.08</c:v>
                </c:pt>
                <c:pt idx="3">
                  <c:v>1.1200000000000001</c:v>
                </c:pt>
                <c:pt idx="4">
                  <c:v>1.01</c:v>
                </c:pt>
                <c:pt idx="5">
                  <c:v>0.87</c:v>
                </c:pt>
                <c:pt idx="6">
                  <c:v>0.93</c:v>
                </c:pt>
                <c:pt idx="7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533824"/>
        <c:axId val="85535360"/>
      </c:barChart>
      <c:catAx>
        <c:axId val="85533824"/>
        <c:scaling>
          <c:orientation val="minMax"/>
        </c:scaling>
        <c:delete val="0"/>
        <c:axPos val="b"/>
        <c:majorTickMark val="out"/>
        <c:minorTickMark val="none"/>
        <c:tickLblPos val="nextTo"/>
        <c:crossAx val="85535360"/>
        <c:crosses val="autoZero"/>
        <c:auto val="1"/>
        <c:lblAlgn val="ctr"/>
        <c:lblOffset val="100"/>
        <c:noMultiLvlLbl val="0"/>
      </c:catAx>
      <c:valAx>
        <c:axId val="855353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85533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Percentages!$A$3</c:f>
              <c:strCache>
                <c:ptCount val="1"/>
                <c:pt idx="0">
                  <c:v>Advising was helpful to me.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Percentages!$B$3:$F$3</c:f>
              <c:numCache>
                <c:formatCode>0%</c:formatCode>
                <c:ptCount val="5"/>
                <c:pt idx="0">
                  <c:v>0.34</c:v>
                </c:pt>
                <c:pt idx="1">
                  <c:v>0.36</c:v>
                </c:pt>
                <c:pt idx="2">
                  <c:v>0.206666666666667</c:v>
                </c:pt>
                <c:pt idx="3">
                  <c:v>7.3333333333333306E-2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566208"/>
        <c:axId val="85568896"/>
      </c:barChart>
      <c:catAx>
        <c:axId val="85566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5568896"/>
        <c:crossesAt val="0"/>
        <c:auto val="0"/>
        <c:lblAlgn val="ctr"/>
        <c:lblOffset val="100"/>
        <c:noMultiLvlLbl val="0"/>
      </c:catAx>
      <c:valAx>
        <c:axId val="8556889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5566208"/>
        <c:crosses val="autoZero"/>
        <c:crossBetween val="between"/>
        <c:majorUnit val="0.5"/>
        <c:min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Percentages!$A$6</c:f>
              <c:strCache>
                <c:ptCount val="1"/>
                <c:pt idx="0">
                  <c:v>The Stamp Rally was a good way for us to learn about e-space.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Percentages!$B$6:$F$6</c:f>
              <c:numCache>
                <c:formatCode>0%</c:formatCode>
                <c:ptCount val="5"/>
                <c:pt idx="0">
                  <c:v>0.34437086092715202</c:v>
                </c:pt>
                <c:pt idx="1">
                  <c:v>0.463576158940397</c:v>
                </c:pt>
                <c:pt idx="2">
                  <c:v>0.15231788079470199</c:v>
                </c:pt>
                <c:pt idx="3">
                  <c:v>3.3112582781456901E-2</c:v>
                </c:pt>
                <c:pt idx="4">
                  <c:v>6.6225165562913899E-3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861696"/>
        <c:axId val="86872832"/>
      </c:barChart>
      <c:catAx>
        <c:axId val="86861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6872832"/>
        <c:crossesAt val="0"/>
        <c:auto val="1"/>
        <c:lblAlgn val="ctr"/>
        <c:lblOffset val="100"/>
        <c:noMultiLvlLbl val="0"/>
      </c:catAx>
      <c:valAx>
        <c:axId val="8687283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6861696"/>
        <c:crosses val="autoZero"/>
        <c:crossBetween val="between"/>
        <c:majorUnit val="0.5"/>
        <c:minorUnit val="0.04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Percentages!$A$4</c:f>
              <c:strCache>
                <c:ptCount val="1"/>
                <c:pt idx="0">
                  <c:v>I enjoyed going to English Cafe.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Percentages!$B$4:$F$4</c:f>
              <c:numCache>
                <c:formatCode>0%</c:formatCode>
                <c:ptCount val="5"/>
                <c:pt idx="0">
                  <c:v>0.322147651006711</c:v>
                </c:pt>
                <c:pt idx="1">
                  <c:v>0.456375838926174</c:v>
                </c:pt>
                <c:pt idx="2">
                  <c:v>0.16778523489932901</c:v>
                </c:pt>
                <c:pt idx="3">
                  <c:v>4.6979865771812103E-2</c:v>
                </c:pt>
                <c:pt idx="4">
                  <c:v>6.7114093959731499E-3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890368"/>
        <c:axId val="86891904"/>
      </c:barChart>
      <c:catAx>
        <c:axId val="86890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6891904"/>
        <c:crossesAt val="0"/>
        <c:auto val="1"/>
        <c:lblAlgn val="ctr"/>
        <c:lblOffset val="100"/>
        <c:noMultiLvlLbl val="0"/>
      </c:catAx>
      <c:valAx>
        <c:axId val="86891904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6890368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Percentages!$A$5</c:f>
              <c:strCache>
                <c:ptCount val="1"/>
                <c:pt idx="0">
                  <c:v>Going to English Cafe was good for my English.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Percentages!$B$5:$F$5</c:f>
              <c:numCache>
                <c:formatCode>0%</c:formatCode>
                <c:ptCount val="5"/>
                <c:pt idx="0">
                  <c:v>0.38410596026490101</c:v>
                </c:pt>
                <c:pt idx="1">
                  <c:v>0.41721854304635803</c:v>
                </c:pt>
                <c:pt idx="2">
                  <c:v>0.17880794701986799</c:v>
                </c:pt>
                <c:pt idx="3">
                  <c:v>1.3245033112582801E-2</c:v>
                </c:pt>
                <c:pt idx="4">
                  <c:v>6.6225165562913899E-3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251968"/>
        <c:axId val="87323392"/>
      </c:barChart>
      <c:catAx>
        <c:axId val="87251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323392"/>
        <c:crossesAt val="0"/>
        <c:auto val="1"/>
        <c:lblAlgn val="ctr"/>
        <c:lblOffset val="100"/>
        <c:noMultiLvlLbl val="0"/>
      </c:catAx>
      <c:valAx>
        <c:axId val="8732339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7251968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Percentages!$A$12</c:f>
              <c:strCache>
                <c:ptCount val="1"/>
                <c:pt idx="0">
                  <c:v>M-Reader quizzes were a good way to check that we were reading.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Percentages!$B$12:$F$12</c:f>
              <c:numCache>
                <c:formatCode>0%</c:formatCode>
                <c:ptCount val="5"/>
                <c:pt idx="0">
                  <c:v>0.36666666666666697</c:v>
                </c:pt>
                <c:pt idx="1">
                  <c:v>0.40666666666666701</c:v>
                </c:pt>
                <c:pt idx="2">
                  <c:v>0.133333333333333</c:v>
                </c:pt>
                <c:pt idx="3">
                  <c:v>6.6666666666666693E-2</c:v>
                </c:pt>
                <c:pt idx="4">
                  <c:v>2.66666666666667E-2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7425408"/>
        <c:axId val="87428096"/>
      </c:barChart>
      <c:catAx>
        <c:axId val="874254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428096"/>
        <c:crossesAt val="0"/>
        <c:auto val="1"/>
        <c:lblAlgn val="ctr"/>
        <c:lblOffset val="100"/>
        <c:noMultiLvlLbl val="0"/>
      </c:catAx>
      <c:valAx>
        <c:axId val="8742809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7425408"/>
        <c:crosses val="autoZero"/>
        <c:crossBetween val="between"/>
        <c:majorUnit val="0.5"/>
        <c:min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Percentages!$A$14</c:f>
              <c:strCache>
                <c:ptCount val="1"/>
                <c:pt idx="0">
                  <c:v>It was easy to find books at my level in e-space.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Percentages!$B$14:$F$14</c:f>
              <c:numCache>
                <c:formatCode>0%</c:formatCode>
                <c:ptCount val="5"/>
                <c:pt idx="0">
                  <c:v>0.14864864864864899</c:v>
                </c:pt>
                <c:pt idx="1">
                  <c:v>0.5</c:v>
                </c:pt>
                <c:pt idx="2">
                  <c:v>0.28378378378378399</c:v>
                </c:pt>
                <c:pt idx="3">
                  <c:v>6.08108108108108E-2</c:v>
                </c:pt>
                <c:pt idx="4">
                  <c:v>6.7567567567567597E-3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7471616"/>
        <c:axId val="87486848"/>
      </c:barChart>
      <c:catAx>
        <c:axId val="87471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486848"/>
        <c:crossesAt val="0"/>
        <c:auto val="1"/>
        <c:lblAlgn val="ctr"/>
        <c:lblOffset val="100"/>
        <c:noMultiLvlLbl val="0"/>
      </c:catAx>
      <c:valAx>
        <c:axId val="87486848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7471616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Percentages!$A$10</c:f>
              <c:strCache>
                <c:ptCount val="1"/>
                <c:pt idx="0">
                  <c:v>I enjoyed reading.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Percentages!$B$10:$F$10</c:f>
              <c:numCache>
                <c:formatCode>0%</c:formatCode>
                <c:ptCount val="5"/>
                <c:pt idx="0">
                  <c:v>0.25850340136054401</c:v>
                </c:pt>
                <c:pt idx="1">
                  <c:v>0.421768707482993</c:v>
                </c:pt>
                <c:pt idx="2">
                  <c:v>0.21768707482993199</c:v>
                </c:pt>
                <c:pt idx="3">
                  <c:v>5.4421768707482998E-2</c:v>
                </c:pt>
                <c:pt idx="4">
                  <c:v>4.7619047619047603E-2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7502848"/>
        <c:axId val="87505536"/>
      </c:barChart>
      <c:catAx>
        <c:axId val="87502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505536"/>
        <c:crossesAt val="0"/>
        <c:auto val="1"/>
        <c:lblAlgn val="ctr"/>
        <c:lblOffset val="100"/>
        <c:noMultiLvlLbl val="0"/>
      </c:catAx>
      <c:valAx>
        <c:axId val="8750553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7502848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Percentages!$A$11</c:f>
              <c:strCache>
                <c:ptCount val="1"/>
                <c:pt idx="0">
                  <c:v>Doing ER was good for my English.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Percentages!$B$11:$F$11</c:f>
              <c:numCache>
                <c:formatCode>0%</c:formatCode>
                <c:ptCount val="5"/>
                <c:pt idx="0">
                  <c:v>0.42666666666666703</c:v>
                </c:pt>
                <c:pt idx="1">
                  <c:v>0.42666666666666703</c:v>
                </c:pt>
                <c:pt idx="2">
                  <c:v>0.10666666666666701</c:v>
                </c:pt>
                <c:pt idx="3">
                  <c:v>0.02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7524480"/>
        <c:axId val="87531520"/>
      </c:barChart>
      <c:catAx>
        <c:axId val="87524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531520"/>
        <c:crossesAt val="0"/>
        <c:auto val="1"/>
        <c:lblAlgn val="ctr"/>
        <c:lblOffset val="100"/>
        <c:noMultiLvlLbl val="0"/>
      </c:catAx>
      <c:valAx>
        <c:axId val="87531520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7524480"/>
        <c:crosses val="autoZero"/>
        <c:crossBetween val="between"/>
        <c:majorUnit val="0.5"/>
        <c:min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Percentages!$A$15</c:f>
              <c:strCache>
                <c:ptCount val="1"/>
                <c:pt idx="0">
                  <c:v>I want to continue to do ER in the future.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Percentages!$B$1:$F$1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Percentages!$B$15:$F$15</c:f>
              <c:numCache>
                <c:formatCode>0%</c:formatCode>
                <c:ptCount val="5"/>
                <c:pt idx="0">
                  <c:v>0.114864864864865</c:v>
                </c:pt>
                <c:pt idx="1">
                  <c:v>0.31081081081081102</c:v>
                </c:pt>
                <c:pt idx="2">
                  <c:v>0.35135135135135098</c:v>
                </c:pt>
                <c:pt idx="3">
                  <c:v>0.135135135135135</c:v>
                </c:pt>
                <c:pt idx="4">
                  <c:v>8.7837837837837801E-2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7542016"/>
        <c:axId val="87544960"/>
      </c:barChart>
      <c:catAx>
        <c:axId val="87542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544960"/>
        <c:crossesAt val="0"/>
        <c:auto val="1"/>
        <c:lblAlgn val="ctr"/>
        <c:lblOffset val="100"/>
        <c:noMultiLvlLbl val="0"/>
      </c:catAx>
      <c:valAx>
        <c:axId val="87544960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7542016"/>
        <c:crosses val="autoZero"/>
        <c:crossBetween val="between"/>
        <c:majorUnit val="0.5"/>
        <c:minorUnit val="0.0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 dirty="0" smtClean="0"/>
              <a:t>Semester</a:t>
            </a:r>
            <a:r>
              <a:rPr lang="en-US" b="0" baseline="0" dirty="0" smtClean="0"/>
              <a:t> totals</a:t>
            </a:r>
            <a:endParaRPr lang="en-US" b="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'Konan staff reports'!$L$1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'Konan staff reports'!$K$2:$K$10</c:f>
              <c:strCache>
                <c:ptCount val="9"/>
                <c:pt idx="0">
                  <c:v>2011 Spring</c:v>
                </c:pt>
                <c:pt idx="1">
                  <c:v>2011 Fall</c:v>
                </c:pt>
                <c:pt idx="2">
                  <c:v>2012 Spring</c:v>
                </c:pt>
                <c:pt idx="3">
                  <c:v>2012 Fall</c:v>
                </c:pt>
                <c:pt idx="4">
                  <c:v>2013 Spring</c:v>
                </c:pt>
                <c:pt idx="5">
                  <c:v>2013 Fall</c:v>
                </c:pt>
                <c:pt idx="6">
                  <c:v>2014 Spring</c:v>
                </c:pt>
                <c:pt idx="7">
                  <c:v>2014 Fall</c:v>
                </c:pt>
                <c:pt idx="8">
                  <c:v>2015 Spring</c:v>
                </c:pt>
              </c:strCache>
            </c:strRef>
          </c:cat>
          <c:val>
            <c:numRef>
              <c:f>'Konan staff reports'!$L$2:$L$10</c:f>
              <c:numCache>
                <c:formatCode>General</c:formatCode>
                <c:ptCount val="9"/>
                <c:pt idx="0">
                  <c:v>93</c:v>
                </c:pt>
                <c:pt idx="1">
                  <c:v>570</c:v>
                </c:pt>
                <c:pt idx="2">
                  <c:v>349</c:v>
                </c:pt>
                <c:pt idx="3">
                  <c:v>576</c:v>
                </c:pt>
                <c:pt idx="4">
                  <c:v>575</c:v>
                </c:pt>
                <c:pt idx="5">
                  <c:v>300</c:v>
                </c:pt>
                <c:pt idx="6">
                  <c:v>610</c:v>
                </c:pt>
                <c:pt idx="7">
                  <c:v>603</c:v>
                </c:pt>
                <c:pt idx="8">
                  <c:v>726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423424"/>
        <c:axId val="88425216"/>
      </c:barChart>
      <c:catAx>
        <c:axId val="88423424"/>
        <c:scaling>
          <c:orientation val="minMax"/>
        </c:scaling>
        <c:delete val="0"/>
        <c:axPos val="b"/>
        <c:majorTickMark val="out"/>
        <c:minorTickMark val="none"/>
        <c:tickLblPos val="nextTo"/>
        <c:crossAx val="88425216"/>
        <c:crosses val="autoZero"/>
        <c:auto val="1"/>
        <c:lblAlgn val="ctr"/>
        <c:lblOffset val="100"/>
        <c:noMultiLvlLbl val="0"/>
      </c:catAx>
      <c:valAx>
        <c:axId val="88425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8423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 dirty="0" smtClean="0"/>
              <a:t>Daily</a:t>
            </a:r>
            <a:r>
              <a:rPr lang="en-US" b="0" baseline="0" dirty="0" smtClean="0"/>
              <a:t> a</a:t>
            </a:r>
            <a:r>
              <a:rPr lang="en-US" b="0" dirty="0" smtClean="0"/>
              <a:t>verages</a:t>
            </a:r>
            <a:endParaRPr lang="en-US" b="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'Konan staff reports'!$M$1</c:f>
              <c:strCache>
                <c:ptCount val="1"/>
                <c:pt idx="0">
                  <c:v>Average</c:v>
                </c:pt>
              </c:strCache>
            </c:strRef>
          </c:tx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'Konan staff reports'!$K$2:$K$11</c:f>
              <c:strCache>
                <c:ptCount val="10"/>
                <c:pt idx="0">
                  <c:v>2011 Spring</c:v>
                </c:pt>
                <c:pt idx="1">
                  <c:v>2011 Fall</c:v>
                </c:pt>
                <c:pt idx="2">
                  <c:v>2012 Spring</c:v>
                </c:pt>
                <c:pt idx="3">
                  <c:v>2012 Fall</c:v>
                </c:pt>
                <c:pt idx="4">
                  <c:v>2013 Spring</c:v>
                </c:pt>
                <c:pt idx="5">
                  <c:v>2013 Fall</c:v>
                </c:pt>
                <c:pt idx="6">
                  <c:v>2014 Spring</c:v>
                </c:pt>
                <c:pt idx="7">
                  <c:v>2014 Fall</c:v>
                </c:pt>
                <c:pt idx="8">
                  <c:v>2015 Spring</c:v>
                </c:pt>
                <c:pt idx="9">
                  <c:v>2015 Fall</c:v>
                </c:pt>
              </c:strCache>
            </c:strRef>
          </c:cat>
          <c:val>
            <c:numRef>
              <c:f>'Konan staff reports'!$M$2:$M$11</c:f>
              <c:numCache>
                <c:formatCode>0.0</c:formatCode>
                <c:ptCount val="10"/>
                <c:pt idx="0" formatCode="General">
                  <c:v>6.2</c:v>
                </c:pt>
                <c:pt idx="1">
                  <c:v>13.571428571428569</c:v>
                </c:pt>
                <c:pt idx="2">
                  <c:v>8.9487179487179471</c:v>
                </c:pt>
                <c:pt idx="3">
                  <c:v>8.7272727272727195</c:v>
                </c:pt>
                <c:pt idx="4">
                  <c:v>9.7457627118644048</c:v>
                </c:pt>
                <c:pt idx="5">
                  <c:v>5.7692307692307701</c:v>
                </c:pt>
                <c:pt idx="6">
                  <c:v>11.73076923076923</c:v>
                </c:pt>
                <c:pt idx="7">
                  <c:v>11.37735849056604</c:v>
                </c:pt>
                <c:pt idx="8">
                  <c:v>12.736842105263159</c:v>
                </c:pt>
                <c:pt idx="9">
                  <c:v>14.428571428571431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442368"/>
        <c:axId val="88443904"/>
      </c:barChart>
      <c:catAx>
        <c:axId val="88442368"/>
        <c:scaling>
          <c:orientation val="minMax"/>
        </c:scaling>
        <c:delete val="0"/>
        <c:axPos val="b"/>
        <c:majorTickMark val="out"/>
        <c:minorTickMark val="none"/>
        <c:tickLblPos val="nextTo"/>
        <c:crossAx val="88443904"/>
        <c:crosses val="autoZero"/>
        <c:auto val="1"/>
        <c:lblAlgn val="ctr"/>
        <c:lblOffset val="100"/>
        <c:noMultiLvlLbl val="0"/>
      </c:catAx>
      <c:valAx>
        <c:axId val="88443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8442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Advising!$B$1:$E$1</c:f>
              <c:strCache>
                <c:ptCount val="4"/>
                <c:pt idx="0">
                  <c:v>2012 Spring</c:v>
                </c:pt>
                <c:pt idx="1">
                  <c:v>2012 Fall</c:v>
                </c:pt>
                <c:pt idx="2">
                  <c:v>2014 Fall</c:v>
                </c:pt>
                <c:pt idx="3">
                  <c:v>2015 Spring</c:v>
                </c:pt>
              </c:strCache>
            </c:strRef>
          </c:cat>
          <c:val>
            <c:numRef>
              <c:f>Advising!$B$9:$E$9</c:f>
              <c:numCache>
                <c:formatCode>0.0%</c:formatCode>
                <c:ptCount val="4"/>
                <c:pt idx="0">
                  <c:v>0.25382653061224503</c:v>
                </c:pt>
                <c:pt idx="1">
                  <c:v>0.18877551020408201</c:v>
                </c:pt>
                <c:pt idx="2">
                  <c:v>0.32804232804232802</c:v>
                </c:pt>
                <c:pt idx="3">
                  <c:v>0.22261904761904799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523904"/>
        <c:axId val="88525440"/>
      </c:barChart>
      <c:catAx>
        <c:axId val="88523904"/>
        <c:scaling>
          <c:orientation val="minMax"/>
        </c:scaling>
        <c:delete val="0"/>
        <c:axPos val="b"/>
        <c:majorTickMark val="out"/>
        <c:minorTickMark val="none"/>
        <c:tickLblPos val="nextTo"/>
        <c:crossAx val="88525440"/>
        <c:crossesAt val="0"/>
        <c:auto val="1"/>
        <c:lblAlgn val="ctr"/>
        <c:lblOffset val="100"/>
        <c:noMultiLvlLbl val="0"/>
      </c:catAx>
      <c:valAx>
        <c:axId val="88525440"/>
        <c:scaling>
          <c:orientation val="minMax"/>
          <c:max val="1"/>
          <c:min val="0"/>
        </c:scaling>
        <c:delete val="1"/>
        <c:axPos val="l"/>
        <c:numFmt formatCode="0.0%" sourceLinked="1"/>
        <c:majorTickMark val="out"/>
        <c:minorTickMark val="none"/>
        <c:tickLblPos val="nextTo"/>
        <c:crossAx val="88523904"/>
        <c:crosses val="autoZero"/>
        <c:crossBetween val="between"/>
        <c:majorUnit val="0.05"/>
        <c:minorUnit val="0.0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'Advising repeaters'!$D$1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numRef>
              <c:f>'Advising repeaters'!$A$2:$A$9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11</c:v>
                </c:pt>
              </c:numCache>
            </c:numRef>
          </c:cat>
          <c:val>
            <c:numRef>
              <c:f>'Advising repeaters'!$D$2:$D$9</c:f>
              <c:numCache>
                <c:formatCode>0.0%</c:formatCode>
                <c:ptCount val="8"/>
                <c:pt idx="0">
                  <c:v>0.64266666666666705</c:v>
                </c:pt>
                <c:pt idx="1">
                  <c:v>0.128</c:v>
                </c:pt>
                <c:pt idx="2">
                  <c:v>8.7999999999999995E-2</c:v>
                </c:pt>
                <c:pt idx="3">
                  <c:v>6.6666666666666693E-2</c:v>
                </c:pt>
                <c:pt idx="4">
                  <c:v>5.6000000000000001E-2</c:v>
                </c:pt>
                <c:pt idx="5">
                  <c:v>1.0666666666666699E-2</c:v>
                </c:pt>
                <c:pt idx="6">
                  <c:v>5.3333333333333297E-3</c:v>
                </c:pt>
                <c:pt idx="7">
                  <c:v>2.66666666666667E-3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9232128"/>
        <c:axId val="89233664"/>
      </c:barChart>
      <c:catAx>
        <c:axId val="89232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9233664"/>
        <c:crosses val="autoZero"/>
        <c:auto val="1"/>
        <c:lblAlgn val="ctr"/>
        <c:lblOffset val="100"/>
        <c:noMultiLvlLbl val="0"/>
      </c:catAx>
      <c:valAx>
        <c:axId val="8923366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89232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60567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new curriculum focus on fluency and autonomy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confusion about who was responsible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ordered</a:t>
            </a:r>
            <a:r>
              <a:rPr lang="en-US" baseline="0" dirty="0" smtClean="0"/>
              <a:t> </a:t>
            </a:r>
            <a:r>
              <a:rPr lang="en-US" baseline="0" smtClean="0"/>
              <a:t>1319 more!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65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Survey was bilingual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look at book borrowing over time?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look at book borrowing over time?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numbers include </a:t>
            </a:r>
            <a:r>
              <a:rPr lang="en-US" dirty="0" err="1" smtClean="0"/>
              <a:t>nanjo</a:t>
            </a:r>
            <a:r>
              <a:rPr lang="en-US" baseline="0" dirty="0" smtClean="0"/>
              <a:t> staff</a:t>
            </a:r>
          </a:p>
          <a:p>
            <a:pPr>
              <a:spcBef>
                <a:spcPts val="0"/>
              </a:spcBef>
              <a:buNone/>
            </a:pPr>
            <a:r>
              <a:rPr lang="en-US" baseline="0" dirty="0" smtClean="0"/>
              <a:t>overlapping numbers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  <p:transition spd="slow" advClick="0" advTm="20000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75F77A8-EBB5-6846-B9DC-4C8DE2B7B115}" type="datetimeFigureOut">
              <a:rPr lang="en-US" smtClean="0"/>
              <a:t>12/12/2015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865A-DAA4-F548-A8EF-8F3D524F7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79530"/>
      </p:ext>
    </p:extLst>
  </p:cSld>
  <p:clrMapOvr>
    <a:masterClrMapping/>
  </p:clrMapOvr>
  <p:transition spd="slow" advClick="0" advTm="20000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transition spd="slow" advClick="0" advTm="20000">
    <p:cut/>
  </p:transition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ctrTitle"/>
          </p:nvPr>
        </p:nvSpPr>
        <p:spPr>
          <a:xfrm>
            <a:off x="311700" y="408425"/>
            <a:ext cx="8245500" cy="2508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3200" dirty="0">
                <a:solidFill>
                  <a:srgbClr val="454545"/>
                </a:solidFill>
              </a:rPr>
              <a:t>Integrating self-access into two courses via a stamp rally and extensive reading program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subTitle" idx="1"/>
          </p:nvPr>
        </p:nvSpPr>
        <p:spPr>
          <a:xfrm>
            <a:off x="311700" y="1984466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 dirty="0">
                <a:solidFill>
                  <a:schemeClr val="dk1"/>
                </a:solidFill>
              </a:rPr>
              <a:t>Dirk MacKenzie </a:t>
            </a:r>
            <a:r>
              <a:rPr lang="en-US" sz="2000" dirty="0" smtClean="0">
                <a:solidFill>
                  <a:schemeClr val="dk1"/>
                </a:solidFill>
              </a:rPr>
              <a:t>&amp;</a:t>
            </a:r>
            <a:r>
              <a:rPr lang="en" sz="2000" dirty="0" smtClean="0">
                <a:solidFill>
                  <a:schemeClr val="dk1"/>
                </a:solidFill>
              </a:rPr>
              <a:t> </a:t>
            </a:r>
            <a:r>
              <a:rPr lang="en" sz="2000" dirty="0">
                <a:solidFill>
                  <a:schemeClr val="dk1"/>
                </a:solidFill>
              </a:rPr>
              <a:t>Brian Nuspliger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000" dirty="0">
                <a:solidFill>
                  <a:schemeClr val="dk1"/>
                </a:solidFill>
              </a:rPr>
              <a:t>Konan Women's University</a:t>
            </a:r>
          </a:p>
          <a:p>
            <a:pPr>
              <a:spcBef>
                <a:spcPts val="0"/>
              </a:spcBef>
              <a:buNone/>
            </a:pPr>
            <a:endParaRPr sz="2400" dirty="0"/>
          </a:p>
        </p:txBody>
      </p:sp>
      <p:pic>
        <p:nvPicPr>
          <p:cNvPr id="2" name="Picture 1" descr="A-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203" y="1936750"/>
            <a:ext cx="2424598" cy="2717799"/>
          </a:xfrm>
          <a:prstGeom prst="rect">
            <a:avLst/>
          </a:prstGeom>
        </p:spPr>
      </p:pic>
      <p:pic>
        <p:nvPicPr>
          <p:cNvPr id="3" name="Picture 2" descr="ba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241" y="3305448"/>
            <a:ext cx="2200205" cy="1349101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c48afa1ad2b132f9ac0d1975219e705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" y="219472"/>
            <a:ext cx="7791450" cy="2434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0" y="2882198"/>
            <a:ext cx="2322885" cy="15437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018" y="2880217"/>
            <a:ext cx="2058335" cy="15437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85" y="2880217"/>
            <a:ext cx="2322227" cy="154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94640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311701" y="445025"/>
            <a:ext cx="2849902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Background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11700" y="1320799"/>
            <a:ext cx="6444700" cy="32480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50000"/>
              </a:lnSpc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2011</a:t>
            </a: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chemeClr val="tx1"/>
                </a:solidFill>
              </a:rPr>
              <a:t>2 lecturer/advisors </a:t>
            </a:r>
            <a:r>
              <a:rPr lang="en" sz="1600" dirty="0" smtClean="0">
                <a:solidFill>
                  <a:schemeClr val="tx1"/>
                </a:solidFill>
              </a:rPr>
              <a:t>hired</a:t>
            </a:r>
            <a:endParaRPr lang="en-US" sz="1600" dirty="0">
              <a:solidFill>
                <a:schemeClr val="tx1"/>
              </a:solidFill>
            </a:endParaRP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common room renovated</a:t>
            </a:r>
            <a:endParaRPr lang="en" sz="1600" dirty="0">
              <a:solidFill>
                <a:schemeClr val="tx1"/>
              </a:solidFill>
            </a:endParaRP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“</a:t>
            </a:r>
            <a:r>
              <a:rPr lang="en" sz="1600" dirty="0" smtClean="0">
                <a:solidFill>
                  <a:schemeClr val="tx1"/>
                </a:solidFill>
              </a:rPr>
              <a:t>e-space</a:t>
            </a:r>
            <a:r>
              <a:rPr lang="en-US" sz="1600" dirty="0" smtClean="0">
                <a:solidFill>
                  <a:schemeClr val="tx1"/>
                </a:solidFill>
              </a:rPr>
              <a:t>”</a:t>
            </a:r>
            <a:r>
              <a:rPr lang="en" sz="1600" dirty="0" smtClean="0">
                <a:solidFill>
                  <a:schemeClr val="tx1"/>
                </a:solidFill>
              </a:rPr>
              <a:t> opens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228600" lvl="0" rtl="0">
              <a:lnSpc>
                <a:spcPct val="50000"/>
              </a:lnSpc>
              <a:spcBef>
                <a:spcPts val="0"/>
              </a:spcBef>
            </a:pPr>
            <a:r>
              <a:rPr lang="en" dirty="0" smtClean="0">
                <a:solidFill>
                  <a:schemeClr val="tx1"/>
                </a:solidFill>
              </a:rPr>
              <a:t> </a:t>
            </a:r>
            <a:endParaRPr lang="en" dirty="0">
              <a:solidFill>
                <a:schemeClr val="tx1"/>
              </a:solidFill>
            </a:endParaRPr>
          </a:p>
          <a:p>
            <a:pPr rtl="0">
              <a:lnSpc>
                <a:spcPct val="50000"/>
              </a:lnSpc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2012</a:t>
            </a: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chemeClr val="tx1"/>
                </a:solidFill>
              </a:rPr>
              <a:t>Department name change</a:t>
            </a: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chemeClr val="tx1"/>
                </a:solidFill>
              </a:rPr>
              <a:t>New curriculum</a:t>
            </a: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chemeClr val="tx1"/>
                </a:solidFill>
              </a:rPr>
              <a:t>New </a:t>
            </a:r>
            <a:r>
              <a:rPr lang="en" sz="1600" dirty="0" smtClean="0">
                <a:solidFill>
                  <a:schemeClr val="tx1"/>
                </a:solidFill>
              </a:rPr>
              <a:t>“English </a:t>
            </a:r>
            <a:r>
              <a:rPr lang="en" sz="1600" dirty="0">
                <a:solidFill>
                  <a:schemeClr val="tx1"/>
                </a:solidFill>
              </a:rPr>
              <a:t>Production and </a:t>
            </a:r>
            <a:r>
              <a:rPr lang="en" sz="1600" dirty="0" smtClean="0">
                <a:solidFill>
                  <a:schemeClr val="tx1"/>
                </a:solidFill>
              </a:rPr>
              <a:t>Fluency</a:t>
            </a:r>
            <a:r>
              <a:rPr lang="en-US" sz="1600" dirty="0" smtClean="0">
                <a:solidFill>
                  <a:schemeClr val="tx1"/>
                </a:solidFill>
              </a:rPr>
              <a:t> (P&amp;F)” course</a:t>
            </a:r>
            <a:endParaRPr sz="1600" dirty="0">
              <a:solidFill>
                <a:schemeClr val="tx1"/>
              </a:solidFill>
            </a:endParaRP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8246" y="946675"/>
            <a:ext cx="2727605" cy="198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Entran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1" y="946675"/>
            <a:ext cx="2660996" cy="1987535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Background, cont.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5047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rgbClr val="000000"/>
                </a:solidFill>
              </a:rPr>
              <a:t>2013</a:t>
            </a:r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rgbClr val="000000"/>
                </a:solidFill>
              </a:rPr>
              <a:t>e-space component written into P&amp;F course outline</a:t>
            </a:r>
          </a:p>
          <a:p>
            <a:pPr marL="514350" lvl="0" indent="-285750" rtl="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rgbClr val="000000"/>
                </a:solidFill>
              </a:rPr>
              <a:t>20% grade allotment suggested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dirty="0">
                <a:solidFill>
                  <a:srgbClr val="000000"/>
                </a:solidFill>
              </a:rPr>
              <a:t>2014</a:t>
            </a:r>
          </a:p>
          <a:p>
            <a:pPr marL="514350" lvl="0" indent="-285750">
              <a:lnSpc>
                <a:spcPct val="50000"/>
              </a:lnSpc>
              <a:spcBef>
                <a:spcPts val="0"/>
              </a:spcBef>
              <a:buFont typeface="Arial"/>
              <a:buChar char="•"/>
            </a:pPr>
            <a:r>
              <a:rPr lang="en" sz="1600" dirty="0">
                <a:solidFill>
                  <a:srgbClr val="000000"/>
                </a:solidFill>
              </a:rPr>
              <a:t>20% e-space/ER component mandated</a:t>
            </a:r>
          </a:p>
        </p:txBody>
      </p:sp>
      <p:pic>
        <p:nvPicPr>
          <p:cNvPr id="2" name="Picture 1" descr="Live spac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317" y="445025"/>
            <a:ext cx="3267433" cy="2450575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e-space component</a:t>
            </a:r>
          </a:p>
        </p:txBody>
      </p:sp>
      <p:graphicFrame>
        <p:nvGraphicFramePr>
          <p:cNvPr id="73" name="Shape 73"/>
          <p:cNvGraphicFramePr/>
          <p:nvPr>
            <p:extLst>
              <p:ext uri="{D42A27DB-BD31-4B8C-83A1-F6EECF244321}">
                <p14:modId xmlns:p14="http://schemas.microsoft.com/office/powerpoint/2010/main" val="1166258824"/>
              </p:ext>
            </p:extLst>
          </p:nvPr>
        </p:nvGraphicFramePr>
        <p:xfrm>
          <a:off x="311700" y="1485900"/>
          <a:ext cx="6012900" cy="1112520"/>
        </p:xfrm>
        <a:graphic>
          <a:graphicData uri="http://schemas.openxmlformats.org/drawingml/2006/table">
            <a:tbl>
              <a:tblPr>
                <a:noFill/>
                <a:tableStyleId>{60756E9B-CCDF-4007-AEFF-AD0942F57791}</a:tableStyleId>
              </a:tblPr>
              <a:tblGrid>
                <a:gridCol w="1199935"/>
                <a:gridCol w="1949115"/>
                <a:gridCol w="2863850"/>
              </a:tblGrid>
              <a:tr h="36773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b="1" dirty="0"/>
                        <a:t>Course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b="1" dirty="0"/>
                        <a:t>Spring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b="1"/>
                        <a:t>Fall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dirty="0"/>
                        <a:t>P&amp;F </a:t>
                      </a:r>
                      <a:r>
                        <a:rPr lang="en" sz="1600" dirty="0" smtClean="0"/>
                        <a:t>I/II</a:t>
                      </a:r>
                      <a:endParaRPr lang="en" sz="160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600" dirty="0" smtClean="0"/>
                        <a:t>Stamp rally</a:t>
                      </a:r>
                      <a:endParaRPr lang="en" sz="160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dirty="0"/>
                        <a:t>Extensive </a:t>
                      </a:r>
                      <a:r>
                        <a:rPr lang="en" sz="1600" dirty="0" smtClean="0"/>
                        <a:t>reading</a:t>
                      </a:r>
                      <a:endParaRPr lang="en" sz="160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dirty="0"/>
                        <a:t>P&amp;F </a:t>
                      </a:r>
                      <a:r>
                        <a:rPr lang="en" sz="1600" dirty="0" smtClean="0"/>
                        <a:t>III/IV</a:t>
                      </a:r>
                      <a:endParaRPr lang="en" sz="160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600" dirty="0"/>
                        <a:t>Extensive </a:t>
                      </a:r>
                      <a:r>
                        <a:rPr lang="en" sz="1600" dirty="0" smtClean="0"/>
                        <a:t>reading</a:t>
                      </a:r>
                      <a:endParaRPr lang="en" sz="160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600" dirty="0" smtClean="0"/>
                        <a:t>Stamp rally</a:t>
                      </a:r>
                      <a:endParaRPr lang="en" sz="160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Picture 4" descr="A-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1" y="1076416"/>
            <a:ext cx="3096200" cy="3470617"/>
          </a:xfrm>
          <a:prstGeom prst="rect">
            <a:avLst/>
          </a:prstGeom>
        </p:spPr>
      </p:pic>
      <p:pic>
        <p:nvPicPr>
          <p:cNvPr id="6" name="Picture 5" descr="ba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1" y="2936443"/>
            <a:ext cx="2626658" cy="1610590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124" y="1627850"/>
            <a:ext cx="4044467" cy="247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750" y="1627850"/>
            <a:ext cx="4119448" cy="24799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hape 72"/>
          <p:cNvSpPr txBox="1">
            <a:spLocks/>
          </p:cNvSpPr>
          <p:nvPr/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5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2pPr>
            <a:lvl3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3pPr>
            <a:lvl4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4pPr>
            <a:lvl5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5pPr>
            <a:lvl6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6pPr>
            <a:lvl7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7pPr>
            <a:lvl8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8pPr>
            <a:lvl9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9pPr>
          </a:lstStyle>
          <a:p>
            <a:pPr algn="l"/>
            <a:r>
              <a:rPr lang="en-US" sz="2800" dirty="0" smtClean="0"/>
              <a:t>Stamp rally</a:t>
            </a:r>
            <a:endParaRPr lang="en" sz="2800" dirty="0"/>
          </a:p>
        </p:txBody>
      </p:sp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426312"/>
            <a:ext cx="8520599" cy="550653"/>
          </a:xfrm>
        </p:spPr>
        <p:txBody>
          <a:bodyPr/>
          <a:lstStyle/>
          <a:p>
            <a:pPr algn="l"/>
            <a:r>
              <a:rPr lang="en-US" sz="2800" dirty="0" smtClean="0"/>
              <a:t>Extensive reading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6167" y="2650752"/>
            <a:ext cx="4314001" cy="1311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70000"/>
              </a:lnSpc>
              <a:buFont typeface="Arial"/>
              <a:buChar char="•"/>
            </a:pPr>
            <a:r>
              <a:rPr lang="en-US" sz="1600" dirty="0" smtClean="0"/>
              <a:t>7,158 readers</a:t>
            </a:r>
          </a:p>
          <a:p>
            <a:pPr marL="285750" indent="-285750">
              <a:lnSpc>
                <a:spcPct val="70000"/>
              </a:lnSpc>
              <a:buFont typeface="Arial"/>
              <a:buChar char="•"/>
            </a:pPr>
            <a:endParaRPr lang="en-US" sz="1600" dirty="0" smtClean="0"/>
          </a:p>
          <a:p>
            <a:pPr marL="285750" indent="-285750">
              <a:lnSpc>
                <a:spcPct val="70000"/>
              </a:lnSpc>
              <a:buFont typeface="Arial"/>
              <a:buChar char="•"/>
            </a:pPr>
            <a:r>
              <a:rPr lang="en-US" sz="1600" dirty="0" smtClean="0"/>
              <a:t>Target</a:t>
            </a:r>
            <a:r>
              <a:rPr lang="en-US" sz="1600" dirty="0"/>
              <a:t>: 50,000 words (70,000 </a:t>
            </a:r>
            <a:r>
              <a:rPr lang="en-US" sz="1600" dirty="0" smtClean="0"/>
              <a:t>advanced)</a:t>
            </a:r>
            <a:endParaRPr lang="en-US" sz="1600" dirty="0"/>
          </a:p>
          <a:p>
            <a:pPr marL="285750" indent="-285750">
              <a:lnSpc>
                <a:spcPct val="70000"/>
              </a:lnSpc>
              <a:buFont typeface="Arial"/>
              <a:buChar char="•"/>
            </a:pPr>
            <a:endParaRPr lang="en-US" sz="1600" dirty="0" smtClean="0"/>
          </a:p>
          <a:p>
            <a:pPr marL="285750" indent="-285750">
              <a:lnSpc>
                <a:spcPct val="70000"/>
              </a:lnSpc>
              <a:buFont typeface="Arial"/>
              <a:buChar char="•"/>
            </a:pPr>
            <a:r>
              <a:rPr lang="en-US" sz="1600" dirty="0" smtClean="0"/>
              <a:t>Quizzes </a:t>
            </a:r>
            <a:r>
              <a:rPr lang="en-US" sz="1600" dirty="0"/>
              <a:t>on </a:t>
            </a:r>
            <a:r>
              <a:rPr lang="en-US" sz="1600" dirty="0" err="1" smtClean="0"/>
              <a:t>mreader.org</a:t>
            </a:r>
            <a:endParaRPr lang="en-US" sz="1600" dirty="0" smtClean="0"/>
          </a:p>
          <a:p>
            <a:pPr marL="285750" indent="-285750">
              <a:lnSpc>
                <a:spcPct val="70000"/>
              </a:lnSpc>
              <a:buFont typeface="Arial"/>
              <a:buChar char="•"/>
            </a:pPr>
            <a:endParaRPr lang="en-US" sz="1600" dirty="0" smtClean="0"/>
          </a:p>
          <a:p>
            <a:pPr marL="285750" indent="-285750">
              <a:lnSpc>
                <a:spcPct val="70000"/>
              </a:lnSpc>
              <a:buFont typeface="Arial"/>
              <a:buChar char="•"/>
            </a:pPr>
            <a:r>
              <a:rPr lang="en-US" sz="1600" dirty="0" smtClean="0"/>
              <a:t>Summary</a:t>
            </a:r>
            <a:r>
              <a:rPr lang="en-US" sz="1600" dirty="0"/>
              <a:t>/impression forms (2</a:t>
            </a:r>
            <a:r>
              <a:rPr lang="en-US" sz="1600" baseline="30000" dirty="0"/>
              <a:t>nd</a:t>
            </a:r>
            <a:r>
              <a:rPr lang="en-US" sz="1600" dirty="0"/>
              <a:t>-year only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7" name="Picture 6" descr="A-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67" y="1178509"/>
            <a:ext cx="1009657" cy="1131753"/>
          </a:xfrm>
          <a:prstGeom prst="rect">
            <a:avLst/>
          </a:prstGeom>
        </p:spPr>
      </p:pic>
      <p:pic>
        <p:nvPicPr>
          <p:cNvPr id="8" name="Picture 7" descr="H-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57" y="1178509"/>
            <a:ext cx="1459372" cy="1177840"/>
          </a:xfrm>
          <a:prstGeom prst="rect">
            <a:avLst/>
          </a:prstGeom>
        </p:spPr>
      </p:pic>
      <p:pic>
        <p:nvPicPr>
          <p:cNvPr id="9" name="Picture 8" descr="S-Z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917" y="1178509"/>
            <a:ext cx="1528093" cy="1182241"/>
          </a:xfrm>
          <a:prstGeom prst="rect">
            <a:avLst/>
          </a:prstGeom>
        </p:spPr>
      </p:pic>
      <p:pic>
        <p:nvPicPr>
          <p:cNvPr id="11" name="Shape 84"/>
          <p:cNvPicPr preferRelativeResize="0"/>
          <p:nvPr/>
        </p:nvPicPr>
        <p:blipFill rotWithShape="1">
          <a:blip r:embed="rId6">
            <a:alphaModFix/>
          </a:blip>
          <a:srcRect l="219" t="740" r="219" b="582"/>
          <a:stretch/>
        </p:blipFill>
        <p:spPr>
          <a:xfrm>
            <a:off x="5067300" y="537158"/>
            <a:ext cx="3256310" cy="198201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</p:pic>
      <p:pic>
        <p:nvPicPr>
          <p:cNvPr id="5" name="Picture 4" descr="Summary&amp;ImpressionV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360" y="2902497"/>
            <a:ext cx="3524250" cy="13042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360482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72"/>
          <p:cNvSpPr txBox="1">
            <a:spLocks/>
          </p:cNvSpPr>
          <p:nvPr/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5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2pPr>
            <a:lvl3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3pPr>
            <a:lvl4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4pPr>
            <a:lvl5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5pPr>
            <a:lvl6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6pPr>
            <a:lvl7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7pPr>
            <a:lvl8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8pPr>
            <a:lvl9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5200">
                <a:solidFill>
                  <a:schemeClr val="dk1"/>
                </a:solidFill>
              </a:defRPr>
            </a:lvl9pPr>
          </a:lstStyle>
          <a:p>
            <a:pPr algn="l"/>
            <a:r>
              <a:rPr lang="en-US" sz="2800" dirty="0" smtClean="0"/>
              <a:t>Data collection</a:t>
            </a:r>
            <a:endParaRPr lang="en" sz="2800" dirty="0"/>
          </a:p>
        </p:txBody>
      </p:sp>
      <p:sp>
        <p:nvSpPr>
          <p:cNvPr id="4" name="Shape 60"/>
          <p:cNvSpPr txBox="1">
            <a:spLocks/>
          </p:cNvSpPr>
          <p:nvPr/>
        </p:nvSpPr>
        <p:spPr>
          <a:xfrm>
            <a:off x="95250" y="1111247"/>
            <a:ext cx="2959100" cy="12192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514350" indent="-285750">
              <a:lnSpc>
                <a:spcPct val="120000"/>
              </a:lnSpc>
              <a:buFont typeface="Arial"/>
              <a:buChar char="•"/>
            </a:pPr>
            <a:r>
              <a:rPr lang="en" sz="1800" dirty="0" smtClean="0">
                <a:solidFill>
                  <a:schemeClr val="tx1"/>
                </a:solidFill>
              </a:rPr>
              <a:t>Stamp cards</a:t>
            </a:r>
          </a:p>
          <a:p>
            <a:pPr marL="514350" indent="-285750">
              <a:lnSpc>
                <a:spcPct val="120000"/>
              </a:lnSpc>
              <a:buFont typeface="Arial"/>
              <a:buChar char="•"/>
            </a:pPr>
            <a:r>
              <a:rPr lang="en" sz="1800" dirty="0" smtClean="0">
                <a:solidFill>
                  <a:schemeClr val="tx1"/>
                </a:solidFill>
              </a:rPr>
              <a:t>mreader.org data</a:t>
            </a:r>
          </a:p>
          <a:p>
            <a:pPr marL="514350" indent="-285750">
              <a:lnSpc>
                <a:spcPct val="120000"/>
              </a:lnSpc>
              <a:buFont typeface="Arial"/>
              <a:buChar char="•"/>
            </a:pPr>
            <a:r>
              <a:rPr lang="en" sz="1800" dirty="0" smtClean="0">
                <a:solidFill>
                  <a:schemeClr val="tx1"/>
                </a:solidFill>
              </a:rPr>
              <a:t>Student survey</a:t>
            </a:r>
          </a:p>
          <a:p>
            <a:pPr marL="514350" indent="-285750">
              <a:lnSpc>
                <a:spcPct val="120000"/>
              </a:lnSpc>
              <a:buFont typeface="Arial"/>
              <a:buChar char="•"/>
            </a:pPr>
            <a:r>
              <a:rPr lang="en" sz="1800" dirty="0" smtClean="0">
                <a:solidFill>
                  <a:schemeClr val="tx1"/>
                </a:solidFill>
              </a:rPr>
              <a:t>Advising numbers</a:t>
            </a:r>
          </a:p>
          <a:p>
            <a:pPr marL="514350" indent="-285750">
              <a:lnSpc>
                <a:spcPct val="120000"/>
              </a:lnSpc>
              <a:buFont typeface="Arial"/>
              <a:buChar char="•"/>
            </a:pPr>
            <a:r>
              <a:rPr lang="en" sz="1800" dirty="0" smtClean="0">
                <a:solidFill>
                  <a:schemeClr val="tx1"/>
                </a:solidFill>
              </a:rPr>
              <a:t>English Cafe numbers</a:t>
            </a:r>
          </a:p>
        </p:txBody>
      </p:sp>
      <p:pic>
        <p:nvPicPr>
          <p:cNvPr id="5" name="Picture 4" descr="FullSizeRender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06" y="739366"/>
            <a:ext cx="1934148" cy="1450018"/>
          </a:xfrm>
          <a:prstGeom prst="rect">
            <a:avLst/>
          </a:prstGeom>
        </p:spPr>
      </p:pic>
      <p:pic>
        <p:nvPicPr>
          <p:cNvPr id="6" name="Picture 5" descr="P&amp;F survey screenshot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58"/>
          <a:stretch/>
        </p:blipFill>
        <p:spPr>
          <a:xfrm>
            <a:off x="6165851" y="739366"/>
            <a:ext cx="2343150" cy="2757474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7" name="Shape 84"/>
          <p:cNvPicPr preferRelativeResize="0"/>
          <p:nvPr/>
        </p:nvPicPr>
        <p:blipFill rotWithShape="1">
          <a:blip r:embed="rId4">
            <a:alphaModFix/>
          </a:blip>
          <a:srcRect l="219" t="740" r="219" b="582"/>
          <a:stretch/>
        </p:blipFill>
        <p:spPr>
          <a:xfrm>
            <a:off x="3111500" y="2549700"/>
            <a:ext cx="2740854" cy="1668273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2927577277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Student survey</a:t>
            </a:r>
            <a:endParaRPr lang="en" dirty="0"/>
          </a:p>
        </p:txBody>
      </p:sp>
      <p:graphicFrame>
        <p:nvGraphicFramePr>
          <p:cNvPr id="90" name="Shape 90"/>
          <p:cNvGraphicFramePr/>
          <p:nvPr>
            <p:extLst>
              <p:ext uri="{D42A27DB-BD31-4B8C-83A1-F6EECF244321}">
                <p14:modId xmlns:p14="http://schemas.microsoft.com/office/powerpoint/2010/main" val="1784615818"/>
              </p:ext>
            </p:extLst>
          </p:nvPr>
        </p:nvGraphicFramePr>
        <p:xfrm>
          <a:off x="311700" y="1286717"/>
          <a:ext cx="4288608" cy="1361440"/>
        </p:xfrm>
        <a:graphic>
          <a:graphicData uri="http://schemas.openxmlformats.org/drawingml/2006/table">
            <a:tbl>
              <a:tblPr>
                <a:noFill/>
                <a:tableStyleId>{60756E9B-CCDF-4007-AEFF-AD0942F57791}</a:tableStyleId>
              </a:tblPr>
              <a:tblGrid>
                <a:gridCol w="907437"/>
                <a:gridCol w="845293"/>
                <a:gridCol w="835464"/>
                <a:gridCol w="1032044"/>
                <a:gridCol w="668370"/>
              </a:tblGrid>
              <a:tr h="299054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400" b="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400" b="0" dirty="0"/>
                        <a:t>Sections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400" b="0" dirty="0"/>
                        <a:t>Students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/>
                        <a:t>Responses</a:t>
                      </a:r>
                      <a:endParaRPr lang="en" sz="1400" b="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400" b="0" dirty="0" smtClean="0"/>
                        <a:t>Rate</a:t>
                      </a:r>
                      <a:endParaRPr lang="en" sz="1400" b="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712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/>
                        <a:t>1</a:t>
                      </a:r>
                      <a:r>
                        <a:rPr lang="en-US" sz="1400" b="0" baseline="30000" dirty="0" smtClean="0"/>
                        <a:t>st</a:t>
                      </a:r>
                      <a:r>
                        <a:rPr lang="en-US" sz="1400" b="0" dirty="0" smtClean="0"/>
                        <a:t> years</a:t>
                      </a:r>
                      <a:endParaRPr lang="en" sz="1400" b="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400" b="0"/>
                        <a:t>8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400" b="0">
                          <a:solidFill>
                            <a:schemeClr val="dk1"/>
                          </a:solidFill>
                        </a:rPr>
                        <a:t>127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400" b="0" dirty="0">
                          <a:solidFill>
                            <a:schemeClr val="dk1"/>
                          </a:solidFill>
                        </a:rPr>
                        <a:t>97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400" b="0">
                          <a:solidFill>
                            <a:schemeClr val="dk1"/>
                          </a:solidFill>
                        </a:rPr>
                        <a:t>76.4%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505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/>
                        <a:t>2</a:t>
                      </a:r>
                      <a:r>
                        <a:rPr lang="en-US" sz="1400" b="0" baseline="30000" dirty="0" smtClean="0"/>
                        <a:t>nd</a:t>
                      </a:r>
                      <a:r>
                        <a:rPr lang="en-US" sz="1400" b="0" dirty="0" smtClean="0"/>
                        <a:t> years</a:t>
                      </a:r>
                      <a:endParaRPr lang="en" sz="1400" b="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en" sz="1400" b="0" dirty="0">
                          <a:solidFill>
                            <a:schemeClr val="dk1"/>
                          </a:solidFill>
                        </a:rPr>
                        <a:t>8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400" b="0" dirty="0">
                          <a:solidFill>
                            <a:schemeClr val="dk1"/>
                          </a:solidFill>
                        </a:rPr>
                        <a:t>125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400" b="0">
                          <a:solidFill>
                            <a:schemeClr val="dk1"/>
                          </a:solidFill>
                        </a:rPr>
                        <a:t>56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1400" b="0" dirty="0">
                          <a:solidFill>
                            <a:schemeClr val="dk1"/>
                          </a:solidFill>
                        </a:rPr>
                        <a:t>44.8%</a:t>
                      </a: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505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/>
                        <a:t>Total</a:t>
                      </a:r>
                      <a:endParaRPr lang="en" sz="1400" b="0" dirty="0"/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16</a:t>
                      </a:r>
                      <a:endParaRPr lang="en" sz="1400" b="0" dirty="0">
                        <a:solidFill>
                          <a:schemeClr val="dk1"/>
                        </a:solidFill>
                      </a:endParaRP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252</a:t>
                      </a:r>
                      <a:endParaRPr lang="en" sz="1400" b="0" dirty="0">
                        <a:solidFill>
                          <a:schemeClr val="dk1"/>
                        </a:solidFill>
                      </a:endParaRP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153</a:t>
                      </a:r>
                      <a:endParaRPr lang="en" sz="1400" b="0" dirty="0">
                        <a:solidFill>
                          <a:schemeClr val="dk1"/>
                        </a:solidFill>
                      </a:endParaRP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-US" sz="1400" b="0" dirty="0" smtClean="0">
                          <a:solidFill>
                            <a:schemeClr val="dk1"/>
                          </a:solidFill>
                        </a:rPr>
                        <a:t>60.7%</a:t>
                      </a:r>
                      <a:endParaRPr lang="en" sz="1400" b="0" dirty="0">
                        <a:solidFill>
                          <a:schemeClr val="dk1"/>
                        </a:solidFill>
                      </a:endParaRPr>
                    </a:p>
                  </a:txBody>
                  <a:tcPr marL="63500" marR="63500" marT="63500" marB="63500">
                    <a:lnL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Picture 1" descr="P&amp;F survey screenshot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58"/>
          <a:stretch/>
        </p:blipFill>
        <p:spPr>
          <a:xfrm>
            <a:off x="4982191" y="512924"/>
            <a:ext cx="3614528" cy="42536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Stamp cards submitted</a:t>
            </a:r>
            <a:endParaRPr lang="en-US" dirty="0"/>
          </a:p>
        </p:txBody>
      </p:sp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896469"/>
              </p:ext>
            </p:extLst>
          </p:nvPr>
        </p:nvGraphicFramePr>
        <p:xfrm>
          <a:off x="311700" y="1290637"/>
          <a:ext cx="2755350" cy="2871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7671632"/>
              </p:ext>
            </p:extLst>
          </p:nvPr>
        </p:nvGraphicFramePr>
        <p:xfrm>
          <a:off x="3238500" y="1290637"/>
          <a:ext cx="2628900" cy="2805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グラフ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821085"/>
              </p:ext>
            </p:extLst>
          </p:nvPr>
        </p:nvGraphicFramePr>
        <p:xfrm>
          <a:off x="6019798" y="1323975"/>
          <a:ext cx="2552701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31713429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Stamps received</a:t>
            </a:r>
            <a:endParaRPr lang="en-US" dirty="0"/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463281"/>
              </p:ext>
            </p:extLst>
          </p:nvPr>
        </p:nvGraphicFramePr>
        <p:xfrm>
          <a:off x="311700" y="1309687"/>
          <a:ext cx="259818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351468"/>
              </p:ext>
            </p:extLst>
          </p:nvPr>
        </p:nvGraphicFramePr>
        <p:xfrm>
          <a:off x="3062288" y="1333499"/>
          <a:ext cx="2547938" cy="2719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グラフ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355557"/>
              </p:ext>
            </p:extLst>
          </p:nvPr>
        </p:nvGraphicFramePr>
        <p:xfrm>
          <a:off x="5776913" y="1357312"/>
          <a:ext cx="2547938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73041850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Results: </a:t>
            </a:r>
            <a:r>
              <a:rPr lang="en-US" dirty="0" err="1" smtClean="0"/>
              <a:t>mreader.org</a:t>
            </a:r>
            <a:endParaRPr lang="en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181720508"/>
              </p:ext>
            </p:extLst>
          </p:nvPr>
        </p:nvGraphicFramePr>
        <p:xfrm>
          <a:off x="260350" y="1104901"/>
          <a:ext cx="3530600" cy="187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1700" y="1492250"/>
            <a:ext cx="1647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Quizzes taken</a:t>
            </a:r>
            <a:endParaRPr lang="en-US" sz="18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581590072"/>
              </p:ext>
            </p:extLst>
          </p:nvPr>
        </p:nvGraphicFramePr>
        <p:xfrm>
          <a:off x="4051300" y="397933"/>
          <a:ext cx="3816350" cy="227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84650" y="833058"/>
            <a:ext cx="1377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Words read</a:t>
            </a:r>
            <a:endParaRPr lang="en-US" sz="1800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61000638"/>
              </p:ext>
            </p:extLst>
          </p:nvPr>
        </p:nvGraphicFramePr>
        <p:xfrm>
          <a:off x="4000500" y="3136900"/>
          <a:ext cx="3797300" cy="1437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35631" y="2906811"/>
            <a:ext cx="1339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Words/quiz</a:t>
            </a:r>
            <a:endParaRPr lang="en-US" sz="1800" dirty="0"/>
          </a:p>
        </p:txBody>
      </p:sp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Results: </a:t>
            </a:r>
            <a:r>
              <a:rPr lang="en-US" dirty="0" err="1" smtClean="0"/>
              <a:t>mreader.org</a:t>
            </a:r>
            <a:r>
              <a:rPr lang="en-US" dirty="0" smtClean="0"/>
              <a:t> (2014)</a:t>
            </a:r>
            <a:endParaRPr lang="en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142101"/>
              </p:ext>
            </p:extLst>
          </p:nvPr>
        </p:nvGraphicFramePr>
        <p:xfrm>
          <a:off x="-182032" y="1803598"/>
          <a:ext cx="4557182" cy="180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23900" y="1531838"/>
            <a:ext cx="2859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Overall: 86% of target words read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36650" y="2690911"/>
            <a:ext cx="68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Actual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1400" y="2667000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Target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657611278"/>
              </p:ext>
            </p:extLst>
          </p:nvPr>
        </p:nvGraphicFramePr>
        <p:xfrm>
          <a:off x="4546600" y="1206500"/>
          <a:ext cx="3524250" cy="140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79789" y="894097"/>
            <a:ext cx="3035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1st years: % of target read</a:t>
            </a:r>
            <a:endParaRPr lang="en-US" dirty="0"/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447950087"/>
              </p:ext>
            </p:extLst>
          </p:nvPr>
        </p:nvGraphicFramePr>
        <p:xfrm>
          <a:off x="4546600" y="3165277"/>
          <a:ext cx="3797300" cy="153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079789" y="2844800"/>
            <a:ext cx="3035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2nd years: % of target read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97561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102293764"/>
              </p:ext>
            </p:extLst>
          </p:nvPr>
        </p:nvGraphicFramePr>
        <p:xfrm>
          <a:off x="690142" y="3318785"/>
          <a:ext cx="6521151" cy="99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385194985"/>
              </p:ext>
            </p:extLst>
          </p:nvPr>
        </p:nvGraphicFramePr>
        <p:xfrm>
          <a:off x="612782" y="1685115"/>
          <a:ext cx="6592198" cy="899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782" y="412195"/>
            <a:ext cx="5896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Results: Student survey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37115" y="1159157"/>
            <a:ext cx="6677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The Stamp Rally was a good way for us to learn about e-space.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690143" y="2918675"/>
            <a:ext cx="2994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Advising was helpful to me.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01024711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980524643"/>
              </p:ext>
            </p:extLst>
          </p:nvPr>
        </p:nvGraphicFramePr>
        <p:xfrm>
          <a:off x="645693" y="3213923"/>
          <a:ext cx="3583407" cy="1620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269748852"/>
              </p:ext>
            </p:extLst>
          </p:nvPr>
        </p:nvGraphicFramePr>
        <p:xfrm>
          <a:off x="645693" y="1046073"/>
          <a:ext cx="3491133" cy="1230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7115" y="3029257"/>
            <a:ext cx="3444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I enjoyed going to English Cafe.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645693" y="484169"/>
            <a:ext cx="507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Going to English Cafe was good for my English.</a:t>
            </a:r>
            <a:endParaRPr lang="en-US" sz="1800" dirty="0"/>
          </a:p>
        </p:txBody>
      </p:sp>
      <p:pic>
        <p:nvPicPr>
          <p:cNvPr id="2" name="Picture 1" descr="IMG_00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059" y="1332959"/>
            <a:ext cx="3811011" cy="284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39853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10415687"/>
              </p:ext>
            </p:extLst>
          </p:nvPr>
        </p:nvGraphicFramePr>
        <p:xfrm>
          <a:off x="612782" y="2888888"/>
          <a:ext cx="6332084" cy="93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137946607"/>
              </p:ext>
            </p:extLst>
          </p:nvPr>
        </p:nvGraphicFramePr>
        <p:xfrm>
          <a:off x="612782" y="1000656"/>
          <a:ext cx="6456417" cy="919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782" y="522722"/>
            <a:ext cx="507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It was easy to find books at my level in e-space.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612782" y="2430656"/>
            <a:ext cx="7061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M-Reader quizzes were a good way to check that we were reading.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69873354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134699730"/>
              </p:ext>
            </p:extLst>
          </p:nvPr>
        </p:nvGraphicFramePr>
        <p:xfrm>
          <a:off x="532855" y="825162"/>
          <a:ext cx="6456417" cy="85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50000360"/>
              </p:ext>
            </p:extLst>
          </p:nvPr>
        </p:nvGraphicFramePr>
        <p:xfrm>
          <a:off x="532853" y="2259896"/>
          <a:ext cx="6456418" cy="975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02164837"/>
              </p:ext>
            </p:extLst>
          </p:nvPr>
        </p:nvGraphicFramePr>
        <p:xfrm>
          <a:off x="674948" y="3796916"/>
          <a:ext cx="6314323" cy="975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4949" y="453310"/>
            <a:ext cx="2019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I enjoyed reading.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674949" y="1888227"/>
            <a:ext cx="573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Doing ER was good for my English.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674948" y="3460306"/>
            <a:ext cx="513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 want to continue to do ER in the future.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20403203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Results: </a:t>
            </a:r>
            <a:r>
              <a:rPr lang="en" dirty="0" smtClean="0"/>
              <a:t>English </a:t>
            </a:r>
            <a:r>
              <a:rPr lang="en" dirty="0"/>
              <a:t>Cafe </a:t>
            </a:r>
            <a:r>
              <a:rPr lang="en-US" dirty="0" smtClean="0"/>
              <a:t>numbers</a:t>
            </a:r>
            <a:endParaRPr lang="en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338880"/>
              </p:ext>
            </p:extLst>
          </p:nvPr>
        </p:nvGraphicFramePr>
        <p:xfrm>
          <a:off x="482561" y="1342254"/>
          <a:ext cx="3602068" cy="259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993631"/>
              </p:ext>
            </p:extLst>
          </p:nvPr>
        </p:nvGraphicFramePr>
        <p:xfrm>
          <a:off x="4559931" y="1342254"/>
          <a:ext cx="3963971" cy="259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Shape 95"/>
          <p:cNvSpPr txBox="1">
            <a:spLocks/>
          </p:cNvSpPr>
          <p:nvPr/>
        </p:nvSpPr>
        <p:spPr>
          <a:xfrm>
            <a:off x="3529120" y="4160300"/>
            <a:ext cx="2061621" cy="4439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US" sz="1600" dirty="0" smtClean="0"/>
              <a:t># of participants</a:t>
            </a:r>
            <a:endParaRPr lang="en" sz="1600" dirty="0"/>
          </a:p>
        </p:txBody>
      </p:sp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238251" y="4043151"/>
            <a:ext cx="6724650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600" dirty="0" smtClean="0"/>
              <a:t>% of available sessions booked</a:t>
            </a:r>
            <a:endParaRPr lang="en" sz="1600" dirty="0"/>
          </a:p>
        </p:txBody>
      </p:sp>
      <p:sp>
        <p:nvSpPr>
          <p:cNvPr id="4" name="Shape 95"/>
          <p:cNvSpPr txBox="1">
            <a:spLocks/>
          </p:cNvSpPr>
          <p:nvPr/>
        </p:nvSpPr>
        <p:spPr>
          <a:xfrm>
            <a:off x="311700" y="731374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US" dirty="0" smtClean="0"/>
              <a:t>Results: Advising numbers</a:t>
            </a:r>
            <a:endParaRPr lang="en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563233430"/>
              </p:ext>
            </p:extLst>
          </p:nvPr>
        </p:nvGraphicFramePr>
        <p:xfrm>
          <a:off x="394250" y="1651000"/>
          <a:ext cx="6075850" cy="229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 descr="IMG_008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445025"/>
            <a:ext cx="3225800" cy="2150533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 of advising sessions per student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03550" y="4054385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advising sessions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871083532"/>
              </p:ext>
            </p:extLst>
          </p:nvPr>
        </p:nvGraphicFramePr>
        <p:xfrm>
          <a:off x="1638300" y="127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9069891"/>
      </p:ext>
    </p:extLst>
  </p:cSld>
  <p:clrMapOvr>
    <a:masterClrMapping/>
  </p:clrMapOvr>
  <p:transition spd="slow" advClick="0" advTm="20000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393</Words>
  <Application>Microsoft Office PowerPoint</Application>
  <PresentationFormat>画面に合わせる (16:9)</PresentationFormat>
  <Paragraphs>127</Paragraphs>
  <Slides>20</Slides>
  <Notes>11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simple-light-2</vt:lpstr>
      <vt:lpstr>Integrating self-access into two courses via a stamp rally and extensive reading program</vt:lpstr>
      <vt:lpstr>PowerPoint プレゼンテーション</vt:lpstr>
      <vt:lpstr>Background</vt:lpstr>
      <vt:lpstr>Background, cont.</vt:lpstr>
      <vt:lpstr>e-space component</vt:lpstr>
      <vt:lpstr>PowerPoint プレゼンテーション</vt:lpstr>
      <vt:lpstr>Extensive reading</vt:lpstr>
      <vt:lpstr>PowerPoint プレゼンテーション</vt:lpstr>
      <vt:lpstr>Student survey</vt:lpstr>
      <vt:lpstr>Results: Stamp cards submitted</vt:lpstr>
      <vt:lpstr>Results: Stamps received</vt:lpstr>
      <vt:lpstr>Results: mreader.org</vt:lpstr>
      <vt:lpstr>Results: mreader.org (2014)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Results: English Cafe numbers</vt:lpstr>
      <vt:lpstr>% of available sessions booked</vt:lpstr>
      <vt:lpstr># of advising sessions per student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self-access into two courses via a stamp rally and extensive reading program</dc:title>
  <cp:lastModifiedBy>Re </cp:lastModifiedBy>
  <cp:revision>71</cp:revision>
  <dcterms:modified xsi:type="dcterms:W3CDTF">2015-12-11T23:50:41Z</dcterms:modified>
</cp:coreProperties>
</file>