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1" r:id="rId2"/>
    <p:sldId id="285" r:id="rId3"/>
    <p:sldId id="286" r:id="rId4"/>
    <p:sldId id="287" r:id="rId5"/>
    <p:sldId id="304" r:id="rId6"/>
    <p:sldId id="273" r:id="rId7"/>
    <p:sldId id="268" r:id="rId8"/>
    <p:sldId id="270" r:id="rId9"/>
    <p:sldId id="288" r:id="rId10"/>
    <p:sldId id="297" r:id="rId11"/>
    <p:sldId id="295" r:id="rId12"/>
    <p:sldId id="296" r:id="rId13"/>
    <p:sldId id="294" r:id="rId14"/>
    <p:sldId id="274" r:id="rId15"/>
    <p:sldId id="299" r:id="rId16"/>
    <p:sldId id="260" r:id="rId17"/>
    <p:sldId id="300" r:id="rId18"/>
    <p:sldId id="302" r:id="rId19"/>
    <p:sldId id="301" r:id="rId20"/>
    <p:sldId id="30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68FF"/>
    <a:srgbClr val="C7FF07"/>
    <a:srgbClr val="FFFA09"/>
    <a:srgbClr val="A7FBFF"/>
    <a:srgbClr val="A5FCF8"/>
    <a:srgbClr val="68F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7" autoAdjust="0"/>
    <p:restoredTop sz="94604" autoAdjust="0"/>
  </p:normalViewPr>
  <p:slideViewPr>
    <p:cSldViewPr>
      <p:cViewPr>
        <p:scale>
          <a:sx n="100" d="100"/>
          <a:sy n="100" d="100"/>
        </p:scale>
        <p:origin x="-66" y="3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OMURA:JASAL%202015:# of stamps jasa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3200" b="0"/>
            </a:pPr>
            <a:r>
              <a:rPr lang="en-US" altLang="ja-JP" sz="3200" b="0" dirty="0" smtClean="0"/>
              <a:t>S</a:t>
            </a:r>
            <a:r>
              <a:rPr lang="en-US" sz="3200" b="0" dirty="0" smtClean="0"/>
              <a:t>tamps collected for the </a:t>
            </a:r>
            <a:r>
              <a:rPr lang="en-US" sz="3200" b="0" baseline="0" dirty="0" smtClean="0"/>
              <a:t>grade</a:t>
            </a:r>
            <a:endParaRPr lang="ja-JP" sz="3200" b="0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Sheet1!$B$31</c:f>
              <c:strCache>
                <c:ptCount val="1"/>
                <c:pt idx="0">
                  <c:v>Lounge </c:v>
                </c:pt>
              </c:strCache>
            </c:strRef>
          </c:tx>
          <c:spPr>
            <a:solidFill>
              <a:srgbClr val="0000FF"/>
            </a:solidFill>
          </c:spPr>
          <c:invertIfNegative val="0"/>
          <c:cat>
            <c:strRef>
              <c:f>Sheet1!$C$30:$E$30</c:f>
              <c:strCache>
                <c:ptCount val="3"/>
                <c:pt idx="0">
                  <c:v>Spring 2011</c:v>
                </c:pt>
                <c:pt idx="1">
                  <c:v>Spring 2013</c:v>
                </c:pt>
                <c:pt idx="2">
                  <c:v>Spring 2014</c:v>
                </c:pt>
              </c:strCache>
            </c:strRef>
          </c:cat>
          <c:val>
            <c:numRef>
              <c:f>Sheet1!$C$31:$E$31</c:f>
              <c:numCache>
                <c:formatCode>General</c:formatCode>
                <c:ptCount val="3"/>
                <c:pt idx="0">
                  <c:v>824</c:v>
                </c:pt>
                <c:pt idx="1">
                  <c:v>1258</c:v>
                </c:pt>
                <c:pt idx="2">
                  <c:v>800</c:v>
                </c:pt>
              </c:numCache>
            </c:numRef>
          </c:val>
        </c:ser>
        <c:ser>
          <c:idx val="1"/>
          <c:order val="1"/>
          <c:tx>
            <c:strRef>
              <c:f>Sheet1!$B$32</c:f>
              <c:strCache>
                <c:ptCount val="1"/>
                <c:pt idx="0">
                  <c:v>GR</c:v>
                </c:pt>
              </c:strCache>
            </c:strRef>
          </c:tx>
          <c:spPr>
            <a:solidFill>
              <a:srgbClr val="CCFFCC"/>
            </a:solidFill>
          </c:spPr>
          <c:invertIfNegative val="0"/>
          <c:cat>
            <c:strRef>
              <c:f>Sheet1!$C$30:$E$30</c:f>
              <c:strCache>
                <c:ptCount val="3"/>
                <c:pt idx="0">
                  <c:v>Spring 2011</c:v>
                </c:pt>
                <c:pt idx="1">
                  <c:v>Spring 2013</c:v>
                </c:pt>
                <c:pt idx="2">
                  <c:v>Spring 2014</c:v>
                </c:pt>
              </c:strCache>
            </c:strRef>
          </c:cat>
          <c:val>
            <c:numRef>
              <c:f>Sheet1!$C$32:$E$32</c:f>
              <c:numCache>
                <c:formatCode>General</c:formatCode>
                <c:ptCount val="3"/>
                <c:pt idx="0">
                  <c:v>1387</c:v>
                </c:pt>
                <c:pt idx="1">
                  <c:v>445</c:v>
                </c:pt>
                <c:pt idx="2">
                  <c:v>678</c:v>
                </c:pt>
              </c:numCache>
            </c:numRef>
          </c:val>
        </c:ser>
        <c:ser>
          <c:idx val="2"/>
          <c:order val="2"/>
          <c:tx>
            <c:strRef>
              <c:f>Sheet1!$B$33</c:f>
              <c:strCache>
                <c:ptCount val="1"/>
                <c:pt idx="0">
                  <c:v>Quizlet/xwords</c:v>
                </c:pt>
              </c:strCache>
            </c:strRef>
          </c:tx>
          <c:spPr>
            <a:solidFill>
              <a:srgbClr val="008000"/>
            </a:solidFill>
          </c:spPr>
          <c:invertIfNegative val="0"/>
          <c:cat>
            <c:strRef>
              <c:f>Sheet1!$C$30:$E$30</c:f>
              <c:strCache>
                <c:ptCount val="3"/>
                <c:pt idx="0">
                  <c:v>Spring 2011</c:v>
                </c:pt>
                <c:pt idx="1">
                  <c:v>Spring 2013</c:v>
                </c:pt>
                <c:pt idx="2">
                  <c:v>Spring 2014</c:v>
                </c:pt>
              </c:strCache>
            </c:strRef>
          </c:cat>
          <c:val>
            <c:numRef>
              <c:f>Sheet1!$C$33:$E$33</c:f>
              <c:numCache>
                <c:formatCode>General</c:formatCode>
                <c:ptCount val="3"/>
                <c:pt idx="0">
                  <c:v>1199</c:v>
                </c:pt>
                <c:pt idx="1">
                  <c:v>579</c:v>
                </c:pt>
                <c:pt idx="2">
                  <c:v>1091</c:v>
                </c:pt>
              </c:numCache>
            </c:numRef>
          </c:val>
        </c:ser>
        <c:ser>
          <c:idx val="3"/>
          <c:order val="3"/>
          <c:tx>
            <c:strRef>
              <c:f>Sheet1!$B$34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rgbClr val="FFFF00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</c:spPr>
          </c:dPt>
          <c:cat>
            <c:strRef>
              <c:f>Sheet1!$C$30:$E$30</c:f>
              <c:strCache>
                <c:ptCount val="3"/>
                <c:pt idx="0">
                  <c:v>Spring 2011</c:v>
                </c:pt>
                <c:pt idx="1">
                  <c:v>Spring 2013</c:v>
                </c:pt>
                <c:pt idx="2">
                  <c:v>Spring 2014</c:v>
                </c:pt>
              </c:strCache>
            </c:strRef>
          </c:cat>
          <c:val>
            <c:numRef>
              <c:f>Sheet1!$C$34:$E$34</c:f>
              <c:numCache>
                <c:formatCode>General</c:formatCode>
                <c:ptCount val="3"/>
                <c:pt idx="0">
                  <c:v>1241</c:v>
                </c:pt>
                <c:pt idx="1">
                  <c:v>247</c:v>
                </c:pt>
                <c:pt idx="2">
                  <c:v>719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579776"/>
        <c:axId val="33581312"/>
      </c:barChart>
      <c:lineChart>
        <c:grouping val="standard"/>
        <c:varyColors val="0"/>
        <c:ser>
          <c:idx val="4"/>
          <c:order val="4"/>
          <c:tx>
            <c:strRef>
              <c:f>Sheet1!$B$35</c:f>
              <c:strCache>
                <c:ptCount val="1"/>
                <c:pt idx="0">
                  <c:v>Total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Sheet1!$C$30:$E$30</c:f>
              <c:strCache>
                <c:ptCount val="3"/>
                <c:pt idx="0">
                  <c:v>Spring 2011</c:v>
                </c:pt>
                <c:pt idx="1">
                  <c:v>Spring 2013</c:v>
                </c:pt>
                <c:pt idx="2">
                  <c:v>Spring 2014</c:v>
                </c:pt>
              </c:strCache>
            </c:strRef>
          </c:cat>
          <c:val>
            <c:numRef>
              <c:f>Sheet1!$C$35:$E$35</c:f>
              <c:numCache>
                <c:formatCode>General</c:formatCode>
                <c:ptCount val="3"/>
                <c:pt idx="0">
                  <c:v>4651</c:v>
                </c:pt>
                <c:pt idx="1">
                  <c:v>2529</c:v>
                </c:pt>
                <c:pt idx="2">
                  <c:v>3288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596928"/>
        <c:axId val="33595392"/>
      </c:lineChart>
      <c:catAx>
        <c:axId val="3357977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ja-JP"/>
          </a:p>
        </c:txPr>
        <c:crossAx val="33581312"/>
        <c:crosses val="autoZero"/>
        <c:auto val="1"/>
        <c:lblAlgn val="ctr"/>
        <c:lblOffset val="100"/>
        <c:noMultiLvlLbl val="0"/>
      </c:catAx>
      <c:valAx>
        <c:axId val="3358131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33579776"/>
        <c:crosses val="autoZero"/>
        <c:crossBetween val="between"/>
      </c:valAx>
      <c:valAx>
        <c:axId val="3359539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33596928"/>
        <c:crosses val="max"/>
        <c:crossBetween val="between"/>
      </c:valAx>
      <c:catAx>
        <c:axId val="33596928"/>
        <c:scaling>
          <c:orientation val="minMax"/>
        </c:scaling>
        <c:delete val="1"/>
        <c:axPos val="b"/>
        <c:majorTickMark val="out"/>
        <c:minorTickMark val="none"/>
        <c:tickLblPos val="nextTo"/>
        <c:crossAx val="33595392"/>
        <c:crosses val="autoZero"/>
        <c:auto val="1"/>
        <c:lblAlgn val="ctr"/>
        <c:lblOffset val="100"/>
        <c:noMultiLvlLbl val="0"/>
      </c:catAx>
    </c:plotArea>
    <c:legend>
      <c:legendPos val="r"/>
      <c:overlay val="0"/>
      <c:txPr>
        <a:bodyPr/>
        <a:lstStyle/>
        <a:p>
          <a:pPr>
            <a:defRPr sz="2000"/>
          </a:pPr>
          <a:endParaRPr lang="ja-JP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ja-JP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50764242705"/>
          <c:y val="7.4754901960784298E-2"/>
          <c:w val="0.47478991596638698"/>
          <c:h val="0.83088235294117596"/>
        </c:manualLayout>
      </c:layout>
      <c:pieChart>
        <c:varyColors val="1"/>
        <c:ser>
          <c:idx val="0"/>
          <c:order val="0"/>
          <c:tx>
            <c:strRef>
              <c:f>Sheet1!$A$12</c:f>
              <c:strCache>
                <c:ptCount val="1"/>
                <c:pt idx="0">
                  <c:v>設問19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Sheet1!$B$11:$J$11</c:f>
              <c:strCache>
                <c:ptCount val="9"/>
                <c:pt idx="0">
                  <c:v>インターンや先生と話す</c:v>
                </c:pt>
                <c:pt idx="1">
                  <c:v>他の学生と仲良く</c:v>
                </c:pt>
                <c:pt idx="2">
                  <c:v>友達とのんびり</c:v>
                </c:pt>
                <c:pt idx="3">
                  <c:v>イベント</c:v>
                </c:pt>
                <c:pt idx="4">
                  <c:v>アクテビティ</c:v>
                </c:pt>
                <c:pt idx="5">
                  <c:v>本・雑誌</c:v>
                </c:pt>
                <c:pt idx="6">
                  <c:v>椅子</c:v>
                </c:pt>
                <c:pt idx="7">
                  <c:v>ゲーム</c:v>
                </c:pt>
                <c:pt idx="8">
                  <c:v>音楽</c:v>
                </c:pt>
              </c:strCache>
            </c:strRef>
          </c:cat>
          <c:val>
            <c:numRef>
              <c:f>Sheet1!$B$12:$J$12</c:f>
              <c:numCache>
                <c:formatCode>General</c:formatCode>
                <c:ptCount val="9"/>
                <c:pt idx="0">
                  <c:v>112</c:v>
                </c:pt>
                <c:pt idx="1">
                  <c:v>11</c:v>
                </c:pt>
                <c:pt idx="2">
                  <c:v>54</c:v>
                </c:pt>
                <c:pt idx="3">
                  <c:v>13</c:v>
                </c:pt>
                <c:pt idx="4">
                  <c:v>3</c:v>
                </c:pt>
                <c:pt idx="5">
                  <c:v>2</c:v>
                </c:pt>
                <c:pt idx="6">
                  <c:v>28</c:v>
                </c:pt>
                <c:pt idx="7">
                  <c:v>9</c:v>
                </c:pt>
                <c:pt idx="8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5883902012248496"/>
          <c:y val="4.6296296296296301E-2"/>
          <c:w val="0.32449431321084898"/>
          <c:h val="0.95322470107903201"/>
        </c:manualLayout>
      </c:layout>
      <c:overlay val="0"/>
      <c:txPr>
        <a:bodyPr/>
        <a:lstStyle/>
        <a:p>
          <a:pPr>
            <a:defRPr sz="20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Sheet1!$N$36</c:f>
              <c:strCache>
                <c:ptCount val="1"/>
                <c:pt idx="0">
                  <c:v>設問14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Sheet1!$O$35:$S$35</c:f>
              <c:strCache>
                <c:ptCount val="5"/>
                <c:pt idx="0">
                  <c:v>読む力</c:v>
                </c:pt>
                <c:pt idx="1">
                  <c:v>書く力</c:v>
                </c:pt>
                <c:pt idx="2">
                  <c:v>聞く力</c:v>
                </c:pt>
                <c:pt idx="3">
                  <c:v>話す力</c:v>
                </c:pt>
                <c:pt idx="4">
                  <c:v>無回答</c:v>
                </c:pt>
              </c:strCache>
            </c:strRef>
          </c:cat>
          <c:val>
            <c:numRef>
              <c:f>Sheet1!$O$36:$S$36</c:f>
              <c:numCache>
                <c:formatCode>General</c:formatCode>
                <c:ptCount val="5"/>
                <c:pt idx="0">
                  <c:v>26</c:v>
                </c:pt>
                <c:pt idx="1">
                  <c:v>34</c:v>
                </c:pt>
                <c:pt idx="2">
                  <c:v>24</c:v>
                </c:pt>
                <c:pt idx="3">
                  <c:v>281</c:v>
                </c:pt>
                <c:pt idx="4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overlay val="0"/>
      <c:txPr>
        <a:bodyPr/>
        <a:lstStyle/>
        <a:p>
          <a:pPr>
            <a:defRPr sz="20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0.12069</cdr:x>
      <cdr:y>0.10345</cdr:y>
    </cdr:from>
    <cdr:to>
      <cdr:x>0.21552</cdr:x>
      <cdr:y>0.1954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1066800" y="685800"/>
          <a:ext cx="838200" cy="609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altLang="ja-JP" sz="2000" dirty="0" smtClean="0"/>
            <a:t>4651</a:t>
          </a:r>
          <a:endParaRPr lang="ja-JP" altLang="en-US" sz="2000" dirty="0"/>
        </a:p>
      </cdr:txBody>
    </cdr:sp>
  </cdr:relSizeAnchor>
  <cdr:relSizeAnchor xmlns:cdr="http://schemas.openxmlformats.org/drawingml/2006/chartDrawing">
    <cdr:from>
      <cdr:x>0.37931</cdr:x>
      <cdr:y>0.37931</cdr:y>
    </cdr:from>
    <cdr:to>
      <cdr:x>0.4569</cdr:x>
      <cdr:y>0.43678</cdr:y>
    </cdr:to>
    <cdr:sp macro="" textlink="">
      <cdr:nvSpPr>
        <cdr:cNvPr id="3" name="テキスト ボックス 2"/>
        <cdr:cNvSpPr txBox="1"/>
      </cdr:nvSpPr>
      <cdr:spPr>
        <a:xfrm xmlns:a="http://schemas.openxmlformats.org/drawingml/2006/main">
          <a:off x="3352800" y="2514600"/>
          <a:ext cx="6858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ja-JP" altLang="en-US" sz="1100" dirty="0"/>
        </a:p>
      </cdr:txBody>
    </cdr:sp>
  </cdr:relSizeAnchor>
  <cdr:relSizeAnchor xmlns:cdr="http://schemas.openxmlformats.org/drawingml/2006/chartDrawing">
    <cdr:from>
      <cdr:x>0.33621</cdr:x>
      <cdr:y>0.4023</cdr:y>
    </cdr:from>
    <cdr:to>
      <cdr:x>0.44828</cdr:x>
      <cdr:y>0.45977</cdr:y>
    </cdr:to>
    <cdr:sp macro="" textlink="">
      <cdr:nvSpPr>
        <cdr:cNvPr id="4" name="テキスト ボックス 3"/>
        <cdr:cNvSpPr txBox="1"/>
      </cdr:nvSpPr>
      <cdr:spPr>
        <a:xfrm xmlns:a="http://schemas.openxmlformats.org/drawingml/2006/main">
          <a:off x="2971800" y="2667000"/>
          <a:ext cx="9906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altLang="ja-JP" sz="2000" dirty="0" smtClean="0"/>
            <a:t>2529</a:t>
          </a:r>
          <a:endParaRPr lang="ja-JP" altLang="en-US" sz="2000" dirty="0"/>
        </a:p>
      </cdr:txBody>
    </cdr:sp>
  </cdr:relSizeAnchor>
  <cdr:relSizeAnchor xmlns:cdr="http://schemas.openxmlformats.org/drawingml/2006/chartDrawing">
    <cdr:from>
      <cdr:x>0.56034</cdr:x>
      <cdr:y>0.27586</cdr:y>
    </cdr:from>
    <cdr:to>
      <cdr:x>0.66379</cdr:x>
      <cdr:y>0.34483</cdr:y>
    </cdr:to>
    <cdr:sp macro="" textlink="">
      <cdr:nvSpPr>
        <cdr:cNvPr id="5" name="テキスト ボックス 4"/>
        <cdr:cNvSpPr txBox="1"/>
      </cdr:nvSpPr>
      <cdr:spPr>
        <a:xfrm xmlns:a="http://schemas.openxmlformats.org/drawingml/2006/main">
          <a:off x="4953000" y="1828800"/>
          <a:ext cx="9144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altLang="ja-JP" sz="2000" dirty="0" smtClean="0"/>
            <a:t>3288</a:t>
          </a:r>
          <a:endParaRPr lang="ja-JP" altLang="en-US" sz="20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0B125A-F0E6-CF4D-A824-4812C64F865C}" type="datetimeFigureOut">
              <a:rPr kumimoji="1" lang="ja-JP" altLang="en-US" smtClean="0"/>
              <a:t>2015/12/18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20DC9A-DF27-7E4D-98C2-BEB05156DB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9335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20DC9A-DF27-7E4D-98C2-BEB05156DBC6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8191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err="1" smtClean="0"/>
              <a:t>japanse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20DC9A-DF27-7E4D-98C2-BEB05156DBC6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9743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先生主導の英語学習から学生主導の英語学習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20DC9A-DF27-7E4D-98C2-BEB05156DBC6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0793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先生主導の英語学習から学生主導の英語学習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20DC9A-DF27-7E4D-98C2-BEB05156DBC6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07936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ラウンジに人を集めるためにどんなことをしているか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20DC9A-DF27-7E4D-98C2-BEB05156DBC6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6894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現状の問題点　</a:t>
            </a:r>
            <a:r>
              <a:rPr kumimoji="1" lang="en-US" altLang="ja-JP" dirty="0" smtClean="0"/>
              <a:t>independent learner</a:t>
            </a:r>
            <a:r>
              <a:rPr kumimoji="1" lang="ja-JP" altLang="en-US" dirty="0" smtClean="0"/>
              <a:t>になっていない、授業になっちゃった　補講みたい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20DC9A-DF27-7E4D-98C2-BEB05156DBC6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823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How do we solve this problem?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20DC9A-DF27-7E4D-98C2-BEB05156DBC6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04658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20DC9A-DF27-7E4D-98C2-BEB05156DBC6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7861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F13BD-99CE-4B73-9CD5-0C872B2B2D89}" type="datetimeFigureOut">
              <a:rPr lang="en-US" smtClean="0"/>
              <a:t>12/18/2015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A6B6F-1094-4A27-BE0C-A99E26EA67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F13BD-99CE-4B73-9CD5-0C872B2B2D89}" type="datetimeFigureOut">
              <a:rPr lang="en-US" smtClean="0"/>
              <a:t>12/18/2015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A6B6F-1094-4A27-BE0C-A99E26EA67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F13BD-99CE-4B73-9CD5-0C872B2B2D89}" type="datetimeFigureOut">
              <a:rPr lang="en-US" smtClean="0"/>
              <a:t>12/18/2015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A6B6F-1094-4A27-BE0C-A99E26EA67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F13BD-99CE-4B73-9CD5-0C872B2B2D89}" type="datetimeFigureOut">
              <a:rPr lang="en-US" smtClean="0"/>
              <a:t>12/18/2015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A6B6F-1094-4A27-BE0C-A99E26EA67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F13BD-99CE-4B73-9CD5-0C872B2B2D89}" type="datetimeFigureOut">
              <a:rPr lang="en-US" smtClean="0"/>
              <a:t>12/18/2015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A6B6F-1094-4A27-BE0C-A99E26EA67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F13BD-99CE-4B73-9CD5-0C872B2B2D89}" type="datetimeFigureOut">
              <a:rPr lang="en-US" smtClean="0"/>
              <a:t>12/18/2015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A6B6F-1094-4A27-BE0C-A99E26EA67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F13BD-99CE-4B73-9CD5-0C872B2B2D89}" type="datetimeFigureOut">
              <a:rPr lang="en-US" smtClean="0"/>
              <a:t>12/18/2015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A6B6F-1094-4A27-BE0C-A99E26EA67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F13BD-99CE-4B73-9CD5-0C872B2B2D89}" type="datetimeFigureOut">
              <a:rPr lang="en-US" smtClean="0"/>
              <a:t>12/18/2015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A6B6F-1094-4A27-BE0C-A99E26EA67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F13BD-99CE-4B73-9CD5-0C872B2B2D89}" type="datetimeFigureOut">
              <a:rPr lang="en-US" smtClean="0"/>
              <a:t>12/18/2015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A6B6F-1094-4A27-BE0C-A99E26EA67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F13BD-99CE-4B73-9CD5-0C872B2B2D89}" type="datetimeFigureOut">
              <a:rPr lang="en-US" smtClean="0"/>
              <a:t>12/18/2015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A6B6F-1094-4A27-BE0C-A99E26EA67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F13BD-99CE-4B73-9CD5-0C872B2B2D89}" type="datetimeFigureOut">
              <a:rPr lang="en-US" smtClean="0"/>
              <a:t>12/18/2015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A6B6F-1094-4A27-BE0C-A99E26EA67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F13BD-99CE-4B73-9CD5-0C872B2B2D89}" type="datetimeFigureOut">
              <a:rPr lang="en-US" smtClean="0"/>
              <a:t>12/18/2015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A6B6F-1094-4A27-BE0C-A99E26EA67D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10000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Z:\Pictures\Lounge\New\IMAG1901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76400"/>
            <a:ext cx="6551999" cy="48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テキスト ボックス 2"/>
          <p:cNvSpPr txBox="1"/>
          <p:nvPr/>
        </p:nvSpPr>
        <p:spPr>
          <a:xfrm>
            <a:off x="1371600" y="381000"/>
            <a:ext cx="647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dirty="0" smtClean="0">
                <a:solidFill>
                  <a:srgbClr val="FF0000"/>
                </a:solidFill>
              </a:rPr>
              <a:t>Part 1</a:t>
            </a:r>
          </a:p>
          <a:p>
            <a:pPr algn="ctr"/>
            <a:r>
              <a:rPr kumimoji="1" lang="en-US" altLang="ja-JP" sz="3600" dirty="0" smtClean="0"/>
              <a:t>What is the English Lounge?</a:t>
            </a:r>
            <a:endParaRPr kumimoji="1" lang="ja-JP" altLang="en-US" sz="3600" dirty="0"/>
          </a:p>
        </p:txBody>
      </p:sp>
    </p:spTree>
  </p:cSld>
  <p:clrMapOvr>
    <a:masterClrMapping/>
  </p:clrMapOvr>
  <p:transition spd="slow" advClick="0" advTm="20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524000"/>
            <a:ext cx="6899130" cy="4594045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2133600" y="609600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dirty="0" smtClean="0"/>
              <a:t>A lecture or a lesson?</a:t>
            </a:r>
            <a:endParaRPr kumimoji="1"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695780780"/>
      </p:ext>
    </p:extLst>
  </p:cSld>
  <p:clrMapOvr>
    <a:masterClrMapping/>
  </p:clrMapOvr>
  <p:transition spd="slow" advClick="0" advTm="20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990600" y="572869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dirty="0" smtClean="0"/>
              <a:t>A place students enjoy themselves?</a:t>
            </a:r>
            <a:endParaRPr kumimoji="1" lang="ja-JP" altLang="en-US" sz="3600" dirty="0"/>
          </a:p>
        </p:txBody>
      </p:sp>
      <p:pic>
        <p:nvPicPr>
          <p:cNvPr id="4" name="図 3" descr="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524000"/>
            <a:ext cx="7277501" cy="484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564153"/>
      </p:ext>
    </p:extLst>
  </p:cSld>
  <p:clrMapOvr>
    <a:masterClrMapping/>
  </p:clrMapOvr>
  <p:transition spd="slow" advClick="0" advTm="20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/>
          <p:nvPr/>
        </p:nvSpPr>
        <p:spPr>
          <a:xfrm>
            <a:off x="1752600" y="1371600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dirty="0" smtClean="0"/>
              <a:t>Lounge is a link in between.</a:t>
            </a:r>
            <a:endParaRPr kumimoji="1" lang="ja-JP" altLang="en-US" sz="3600" dirty="0"/>
          </a:p>
        </p:txBody>
      </p:sp>
      <p:grpSp>
        <p:nvGrpSpPr>
          <p:cNvPr id="2" name="図形グループ 1"/>
          <p:cNvGrpSpPr/>
          <p:nvPr/>
        </p:nvGrpSpPr>
        <p:grpSpPr>
          <a:xfrm>
            <a:off x="685800" y="3429000"/>
            <a:ext cx="7620000" cy="1600200"/>
            <a:chOff x="609600" y="2667000"/>
            <a:chExt cx="7620000" cy="1600200"/>
          </a:xfrm>
        </p:grpSpPr>
        <p:sp>
          <p:nvSpPr>
            <p:cNvPr id="12" name="円/楕円 11"/>
            <p:cNvSpPr/>
            <p:nvPr/>
          </p:nvSpPr>
          <p:spPr>
            <a:xfrm>
              <a:off x="5638800" y="2743200"/>
              <a:ext cx="2590800" cy="1524000"/>
            </a:xfrm>
            <a:prstGeom prst="ellipse">
              <a:avLst/>
            </a:prstGeom>
            <a:solidFill>
              <a:srgbClr val="FFFA09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800" dirty="0">
                <a:solidFill>
                  <a:srgbClr val="000090"/>
                </a:solidFill>
              </a:endParaRPr>
            </a:p>
          </p:txBody>
        </p:sp>
        <p:sp>
          <p:nvSpPr>
            <p:cNvPr id="11" name="円/楕円 10"/>
            <p:cNvSpPr/>
            <p:nvPr/>
          </p:nvSpPr>
          <p:spPr>
            <a:xfrm>
              <a:off x="609600" y="2667000"/>
              <a:ext cx="2590800" cy="1524000"/>
            </a:xfrm>
            <a:prstGeom prst="ellipse">
              <a:avLst/>
            </a:prstGeom>
            <a:solidFill>
              <a:srgbClr val="A7FB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800" dirty="0">
                <a:solidFill>
                  <a:srgbClr val="000090"/>
                </a:solidFill>
              </a:endParaRPr>
            </a:p>
          </p:txBody>
        </p:sp>
        <p:grpSp>
          <p:nvGrpSpPr>
            <p:cNvPr id="8" name="図形グループ 7"/>
            <p:cNvGrpSpPr/>
            <p:nvPr/>
          </p:nvGrpSpPr>
          <p:grpSpPr>
            <a:xfrm>
              <a:off x="914400" y="2743200"/>
              <a:ext cx="7162800" cy="1524000"/>
              <a:chOff x="457200" y="2895600"/>
              <a:chExt cx="7162800" cy="1524000"/>
            </a:xfrm>
          </p:grpSpPr>
          <p:sp>
            <p:nvSpPr>
              <p:cNvPr id="10" name="円/楕円 9"/>
              <p:cNvSpPr/>
              <p:nvPr/>
            </p:nvSpPr>
            <p:spPr>
              <a:xfrm>
                <a:off x="2590800" y="2895600"/>
                <a:ext cx="2743200" cy="1524000"/>
              </a:xfrm>
              <a:prstGeom prst="ellipse">
                <a:avLst/>
              </a:prstGeom>
              <a:solidFill>
                <a:srgbClr val="C7FF07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800" dirty="0">
                  <a:solidFill>
                    <a:srgbClr val="000090"/>
                  </a:solidFill>
                </a:endParaRPr>
              </a:p>
            </p:txBody>
          </p:sp>
          <p:sp>
            <p:nvSpPr>
              <p:cNvPr id="13" name="円/楕円 12"/>
              <p:cNvSpPr/>
              <p:nvPr/>
            </p:nvSpPr>
            <p:spPr>
              <a:xfrm>
                <a:off x="457200" y="3048000"/>
                <a:ext cx="1981200" cy="10668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ja-JP" sz="2800" dirty="0" smtClean="0">
                    <a:solidFill>
                      <a:srgbClr val="000090"/>
                    </a:solidFill>
                  </a:rPr>
                  <a:t>Lecture</a:t>
                </a:r>
                <a:endParaRPr kumimoji="1" lang="ja-JP" altLang="en-US" sz="2800" dirty="0">
                  <a:solidFill>
                    <a:srgbClr val="000090"/>
                  </a:solidFill>
                </a:endParaRPr>
              </a:p>
            </p:txBody>
          </p:sp>
          <p:sp>
            <p:nvSpPr>
              <p:cNvPr id="9" name="円/楕円 8"/>
              <p:cNvSpPr/>
              <p:nvPr/>
            </p:nvSpPr>
            <p:spPr>
              <a:xfrm>
                <a:off x="2971800" y="3124200"/>
                <a:ext cx="1981200" cy="10668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ja-JP" sz="2800" dirty="0" smtClean="0">
                    <a:solidFill>
                      <a:srgbClr val="000090"/>
                    </a:solidFill>
                  </a:rPr>
                  <a:t>English </a:t>
                </a:r>
              </a:p>
              <a:p>
                <a:pPr algn="ctr"/>
                <a:r>
                  <a:rPr kumimoji="1" lang="en-US" altLang="ja-JP" sz="2800" dirty="0" smtClean="0">
                    <a:solidFill>
                      <a:srgbClr val="000090"/>
                    </a:solidFill>
                  </a:rPr>
                  <a:t>Lounge</a:t>
                </a:r>
                <a:endParaRPr kumimoji="1" lang="ja-JP" altLang="en-US" sz="2800" dirty="0">
                  <a:solidFill>
                    <a:srgbClr val="000090"/>
                  </a:solidFill>
                </a:endParaRPr>
              </a:p>
            </p:txBody>
          </p:sp>
          <p:sp>
            <p:nvSpPr>
              <p:cNvPr id="14" name="円/楕円 13"/>
              <p:cNvSpPr/>
              <p:nvPr/>
            </p:nvSpPr>
            <p:spPr>
              <a:xfrm>
                <a:off x="5410200" y="3124200"/>
                <a:ext cx="2209800" cy="1143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ja-JP" sz="2800" dirty="0" smtClean="0">
                    <a:solidFill>
                      <a:srgbClr val="000090"/>
                    </a:solidFill>
                  </a:rPr>
                  <a:t>Everyday life</a:t>
                </a:r>
                <a:endParaRPr kumimoji="1" lang="ja-JP" altLang="en-US" sz="2800" dirty="0">
                  <a:solidFill>
                    <a:srgbClr val="00009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17055856"/>
      </p:ext>
    </p:extLst>
  </p:cSld>
  <p:clrMapOvr>
    <a:masterClrMapping/>
  </p:clrMapOvr>
  <p:transition spd="slow" advClick="0" advTm="20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/>
          <p:nvPr/>
        </p:nvSpPr>
        <p:spPr>
          <a:xfrm>
            <a:off x="1752600" y="1371600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dirty="0" smtClean="0"/>
              <a:t>Lounge transforms students.</a:t>
            </a:r>
            <a:endParaRPr kumimoji="1" lang="ja-JP" altLang="en-US" sz="3600" dirty="0"/>
          </a:p>
        </p:txBody>
      </p:sp>
      <p:sp>
        <p:nvSpPr>
          <p:cNvPr id="11" name="円/楕円 10"/>
          <p:cNvSpPr/>
          <p:nvPr/>
        </p:nvSpPr>
        <p:spPr>
          <a:xfrm>
            <a:off x="762000" y="3429000"/>
            <a:ext cx="2743200" cy="1524000"/>
          </a:xfrm>
          <a:prstGeom prst="ellipse">
            <a:avLst/>
          </a:prstGeom>
          <a:solidFill>
            <a:srgbClr val="A7F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 smtClean="0">
                <a:solidFill>
                  <a:srgbClr val="000090"/>
                </a:solidFill>
              </a:rPr>
              <a:t>Passive</a:t>
            </a:r>
          </a:p>
          <a:p>
            <a:pPr algn="ctr"/>
            <a:r>
              <a:rPr kumimoji="1" lang="en-US" altLang="ja-JP" sz="2800" dirty="0" smtClean="0">
                <a:solidFill>
                  <a:srgbClr val="000090"/>
                </a:solidFill>
              </a:rPr>
              <a:t>learner</a:t>
            </a:r>
            <a:endParaRPr kumimoji="1" lang="ja-JP" altLang="en-US" sz="2800" dirty="0">
              <a:solidFill>
                <a:srgbClr val="000090"/>
              </a:solidFill>
            </a:endParaRPr>
          </a:p>
        </p:txBody>
      </p:sp>
      <p:sp>
        <p:nvSpPr>
          <p:cNvPr id="9" name="円/楕円 8"/>
          <p:cNvSpPr/>
          <p:nvPr/>
        </p:nvSpPr>
        <p:spPr>
          <a:xfrm>
            <a:off x="3124200" y="3429000"/>
            <a:ext cx="2743200" cy="1524000"/>
          </a:xfrm>
          <a:prstGeom prst="ellipse">
            <a:avLst/>
          </a:prstGeom>
          <a:solidFill>
            <a:srgbClr val="C7FF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 smtClean="0">
                <a:solidFill>
                  <a:srgbClr val="000090"/>
                </a:solidFill>
              </a:rPr>
              <a:t>Active </a:t>
            </a:r>
          </a:p>
          <a:p>
            <a:pPr algn="ctr"/>
            <a:r>
              <a:rPr kumimoji="1" lang="en-US" altLang="ja-JP" sz="2800" dirty="0" smtClean="0">
                <a:solidFill>
                  <a:srgbClr val="000090"/>
                </a:solidFill>
              </a:rPr>
              <a:t>Learner</a:t>
            </a:r>
            <a:endParaRPr kumimoji="1" lang="ja-JP" altLang="en-US" sz="2800" dirty="0">
              <a:solidFill>
                <a:srgbClr val="000090"/>
              </a:solidFill>
            </a:endParaRPr>
          </a:p>
        </p:txBody>
      </p:sp>
      <p:sp>
        <p:nvSpPr>
          <p:cNvPr id="12" name="円/楕円 11"/>
          <p:cNvSpPr/>
          <p:nvPr/>
        </p:nvSpPr>
        <p:spPr>
          <a:xfrm>
            <a:off x="5638800" y="3429000"/>
            <a:ext cx="2743200" cy="1524000"/>
          </a:xfrm>
          <a:prstGeom prst="ellipse">
            <a:avLst/>
          </a:prstGeom>
          <a:solidFill>
            <a:srgbClr val="FFFA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 smtClean="0">
                <a:solidFill>
                  <a:srgbClr val="000090"/>
                </a:solidFill>
              </a:rPr>
              <a:t>Independent</a:t>
            </a:r>
          </a:p>
          <a:p>
            <a:pPr algn="ctr"/>
            <a:r>
              <a:rPr kumimoji="1" lang="en-US" altLang="ja-JP" sz="2800" dirty="0" smtClean="0">
                <a:solidFill>
                  <a:srgbClr val="000090"/>
                </a:solidFill>
              </a:rPr>
              <a:t>learner</a:t>
            </a:r>
            <a:endParaRPr kumimoji="1" lang="ja-JP" altLang="en-US" sz="2800" dirty="0">
              <a:solidFill>
                <a:srgbClr val="000090"/>
              </a:solidFill>
            </a:endParaRPr>
          </a:p>
        </p:txBody>
      </p:sp>
      <p:sp>
        <p:nvSpPr>
          <p:cNvPr id="8" name="上カーブ矢印 7"/>
          <p:cNvSpPr/>
          <p:nvPr/>
        </p:nvSpPr>
        <p:spPr>
          <a:xfrm>
            <a:off x="2209800" y="5105400"/>
            <a:ext cx="1828800" cy="381000"/>
          </a:xfrm>
          <a:prstGeom prst="curved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上カーブ矢印 12"/>
          <p:cNvSpPr/>
          <p:nvPr/>
        </p:nvSpPr>
        <p:spPr>
          <a:xfrm>
            <a:off x="4953000" y="5105400"/>
            <a:ext cx="1828800" cy="381000"/>
          </a:xfrm>
          <a:prstGeom prst="curved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46831"/>
      </p:ext>
    </p:extLst>
  </p:cSld>
  <p:clrMapOvr>
    <a:masterClrMapping/>
  </p:clrMapOvr>
  <p:transition spd="slow" advClick="0" advTm="20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DSC_001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828800"/>
            <a:ext cx="7162800" cy="4808178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838200" y="381000"/>
            <a:ext cx="716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dirty="0" smtClean="0">
                <a:solidFill>
                  <a:srgbClr val="FF0000"/>
                </a:solidFill>
              </a:rPr>
              <a:t>Part 2</a:t>
            </a:r>
          </a:p>
          <a:p>
            <a:pPr algn="ctr"/>
            <a:r>
              <a:rPr kumimoji="1" lang="en-US" altLang="ja-JP" sz="3600" dirty="0" smtClean="0"/>
              <a:t>How do we run our English Lounge?</a:t>
            </a:r>
            <a:endParaRPr kumimoji="1" lang="ja-JP" altLang="en-US" sz="3600" dirty="0"/>
          </a:p>
        </p:txBody>
      </p:sp>
    </p:spTree>
  </p:cSld>
  <p:clrMapOvr>
    <a:masterClrMapping/>
  </p:clrMapOvr>
  <p:transition spd="slow" advClick="0" advTm="20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HongoTimetabl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447800"/>
            <a:ext cx="6825503" cy="5084412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2057400" y="533400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dirty="0"/>
              <a:t>T</a:t>
            </a:r>
            <a:r>
              <a:rPr kumimoji="1" lang="en-US" altLang="ja-JP" sz="3600" dirty="0" smtClean="0"/>
              <a:t>eachers as facilitators</a:t>
            </a:r>
            <a:endParaRPr kumimoji="1" lang="ja-JP" altLang="en-US" sz="3600" dirty="0"/>
          </a:p>
        </p:txBody>
      </p:sp>
    </p:spTree>
  </p:cSld>
  <p:clrMapOvr>
    <a:masterClrMapping/>
  </p:clrMapOvr>
  <p:transition spd="slow" advClick="0" advTm="20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スライド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319282"/>
            <a:ext cx="4171950" cy="55626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238313"/>
            <a:ext cx="3995510" cy="5654152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990600" y="457200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dirty="0" smtClean="0"/>
              <a:t>Events as a motivator</a:t>
            </a:r>
            <a:endParaRPr kumimoji="1" lang="ja-JP" altLang="en-US" sz="3600" dirty="0"/>
          </a:p>
        </p:txBody>
      </p:sp>
    </p:spTree>
  </p:cSld>
  <p:clrMapOvr>
    <a:masterClrMapping/>
  </p:clrMapOvr>
  <p:transition spd="slow" advClick="0" advTm="20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Z:\Stamp card\新しいファイル\Update\Front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133600"/>
            <a:ext cx="5093335" cy="37912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テキスト ボックス 2"/>
          <p:cNvSpPr txBox="1"/>
          <p:nvPr/>
        </p:nvSpPr>
        <p:spPr>
          <a:xfrm>
            <a:off x="1752600" y="762000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dirty="0"/>
              <a:t>S</a:t>
            </a:r>
            <a:r>
              <a:rPr kumimoji="1" lang="en-US" altLang="ja-JP" sz="3600" dirty="0" smtClean="0"/>
              <a:t>tamp card as an incentive</a:t>
            </a:r>
            <a:endParaRPr kumimoji="1"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946970109"/>
      </p:ext>
    </p:extLst>
  </p:cSld>
  <p:clrMapOvr>
    <a:masterClrMapping/>
  </p:clrMapOvr>
  <p:transition spd="slow" advClick="0" advTm="20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図形グループ 18"/>
          <p:cNvGrpSpPr/>
          <p:nvPr/>
        </p:nvGrpSpPr>
        <p:grpSpPr>
          <a:xfrm>
            <a:off x="228600" y="3124200"/>
            <a:ext cx="8763000" cy="1524000"/>
            <a:chOff x="228600" y="3733800"/>
            <a:chExt cx="8763000" cy="1524000"/>
          </a:xfrm>
        </p:grpSpPr>
        <p:sp>
          <p:nvSpPr>
            <p:cNvPr id="11" name="円/楕円 10"/>
            <p:cNvSpPr/>
            <p:nvPr/>
          </p:nvSpPr>
          <p:spPr>
            <a:xfrm>
              <a:off x="3200400" y="3733800"/>
              <a:ext cx="2590800" cy="1524000"/>
            </a:xfrm>
            <a:prstGeom prst="ellipse">
              <a:avLst/>
            </a:prstGeom>
            <a:solidFill>
              <a:srgbClr val="C7FF0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2800" dirty="0" smtClean="0">
                  <a:solidFill>
                    <a:srgbClr val="000090"/>
                  </a:solidFill>
                </a:rPr>
                <a:t>Active learner</a:t>
              </a:r>
              <a:endParaRPr kumimoji="1" lang="ja-JP" altLang="en-US" sz="2800" dirty="0">
                <a:solidFill>
                  <a:srgbClr val="000090"/>
                </a:solidFill>
              </a:endParaRPr>
            </a:p>
          </p:txBody>
        </p:sp>
        <p:sp>
          <p:nvSpPr>
            <p:cNvPr id="12" name="円/楕円 11"/>
            <p:cNvSpPr/>
            <p:nvPr/>
          </p:nvSpPr>
          <p:spPr>
            <a:xfrm>
              <a:off x="228600" y="3733800"/>
              <a:ext cx="2590800" cy="1524000"/>
            </a:xfrm>
            <a:prstGeom prst="ellipse">
              <a:avLst/>
            </a:prstGeom>
            <a:solidFill>
              <a:srgbClr val="A7FB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2800" dirty="0" smtClean="0">
                  <a:solidFill>
                    <a:srgbClr val="000090"/>
                  </a:solidFill>
                </a:rPr>
                <a:t>Passive</a:t>
              </a:r>
            </a:p>
            <a:p>
              <a:pPr algn="ctr"/>
              <a:r>
                <a:rPr kumimoji="1" lang="en-US" altLang="ja-JP" sz="2800" dirty="0" smtClean="0">
                  <a:solidFill>
                    <a:srgbClr val="000090"/>
                  </a:solidFill>
                </a:rPr>
                <a:t>Learner</a:t>
              </a:r>
              <a:endParaRPr kumimoji="1" lang="ja-JP" altLang="en-US" sz="2800" dirty="0">
                <a:solidFill>
                  <a:srgbClr val="000090"/>
                </a:solidFill>
              </a:endParaRPr>
            </a:p>
          </p:txBody>
        </p:sp>
        <p:sp>
          <p:nvSpPr>
            <p:cNvPr id="13" name="円/楕円 12"/>
            <p:cNvSpPr/>
            <p:nvPr/>
          </p:nvSpPr>
          <p:spPr>
            <a:xfrm>
              <a:off x="6096000" y="3733800"/>
              <a:ext cx="2895600" cy="1524000"/>
            </a:xfrm>
            <a:prstGeom prst="ellipse">
              <a:avLst/>
            </a:prstGeom>
            <a:solidFill>
              <a:srgbClr val="FFFA09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2800" dirty="0" smtClean="0">
                  <a:solidFill>
                    <a:srgbClr val="000090"/>
                  </a:solidFill>
                </a:rPr>
                <a:t>Independent learner</a:t>
              </a:r>
              <a:endParaRPr kumimoji="1" lang="ja-JP" altLang="en-US" sz="2800" dirty="0">
                <a:solidFill>
                  <a:srgbClr val="000090"/>
                </a:solidFill>
              </a:endParaRPr>
            </a:p>
          </p:txBody>
        </p:sp>
        <p:cxnSp>
          <p:nvCxnSpPr>
            <p:cNvPr id="14" name="直線矢印コネクタ 13"/>
            <p:cNvCxnSpPr/>
            <p:nvPr/>
          </p:nvCxnSpPr>
          <p:spPr>
            <a:xfrm>
              <a:off x="2590800" y="4495800"/>
              <a:ext cx="762000" cy="0"/>
            </a:xfrm>
            <a:prstGeom prst="straightConnector1">
              <a:avLst/>
            </a:prstGeom>
            <a:ln w="57150" cmpd="sng">
              <a:solidFill>
                <a:schemeClr val="tx2"/>
              </a:solidFill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線矢印コネクタ 14"/>
            <p:cNvCxnSpPr/>
            <p:nvPr/>
          </p:nvCxnSpPr>
          <p:spPr>
            <a:xfrm>
              <a:off x="5715000" y="4495800"/>
              <a:ext cx="762000" cy="0"/>
            </a:xfrm>
            <a:prstGeom prst="straightConnector1">
              <a:avLst/>
            </a:prstGeom>
            <a:ln w="57150" cmpd="sng">
              <a:solidFill>
                <a:schemeClr val="tx2"/>
              </a:solidFill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テキスト ボックス 17"/>
          <p:cNvSpPr txBox="1"/>
          <p:nvPr/>
        </p:nvSpPr>
        <p:spPr>
          <a:xfrm>
            <a:off x="2286000" y="990600"/>
            <a:ext cx="502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dirty="0" smtClean="0">
                <a:solidFill>
                  <a:srgbClr val="FF0000"/>
                </a:solidFill>
              </a:rPr>
              <a:t>Part 3</a:t>
            </a:r>
          </a:p>
          <a:p>
            <a:pPr algn="ctr"/>
            <a:r>
              <a:rPr kumimoji="1" lang="en-US" altLang="ja-JP" sz="3600" dirty="0" smtClean="0"/>
              <a:t>What is the problem?</a:t>
            </a:r>
            <a:endParaRPr kumimoji="1" lang="ja-JP" altLang="en-US" sz="3600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438400" y="4724400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000" dirty="0" smtClean="0"/>
              <a:t>?</a:t>
            </a:r>
            <a:endParaRPr kumimoji="1" lang="ja-JP" altLang="en-US" sz="60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562600" y="4724400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000" dirty="0" smtClean="0"/>
              <a:t>?</a:t>
            </a:r>
            <a:endParaRPr kumimoji="1" lang="ja-JP" altLang="en-US" sz="6000" dirty="0"/>
          </a:p>
        </p:txBody>
      </p:sp>
    </p:spTree>
    <p:extLst>
      <p:ext uri="{BB962C8B-B14F-4D97-AF65-F5344CB8AC3E}">
        <p14:creationId xmlns:p14="http://schemas.microsoft.com/office/powerpoint/2010/main" val="573299377"/>
      </p:ext>
    </p:extLst>
  </p:cSld>
  <p:clrMapOvr>
    <a:masterClrMapping/>
  </p:clrMapOvr>
  <p:transition spd="slow" advClick="0" advTm="20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グラフ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5456756"/>
              </p:ext>
            </p:extLst>
          </p:nvPr>
        </p:nvGraphicFramePr>
        <p:xfrm>
          <a:off x="152400" y="228600"/>
          <a:ext cx="8839200" cy="662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2743200" y="5715000"/>
            <a:ext cx="6858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 smtClean="0"/>
              <a:t>10%</a:t>
            </a:r>
            <a:endParaRPr kumimoji="1" lang="ja-JP" altLang="en-US" sz="20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143000" y="5715000"/>
            <a:ext cx="6858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 smtClean="0"/>
              <a:t>20%</a:t>
            </a:r>
            <a:endParaRPr kumimoji="1" lang="ja-JP" altLang="en-US" sz="20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105400" y="5715000"/>
            <a:ext cx="6858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 smtClean="0"/>
              <a:t>15%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143655670"/>
      </p:ext>
    </p:extLst>
  </p:cSld>
  <p:clrMapOvr>
    <a:masterClrMapping/>
  </p:clrMapOvr>
  <p:transition spd="slow" advClick="0" advTm="200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685800" y="533400"/>
            <a:ext cx="77724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dirty="0" smtClean="0"/>
              <a:t>Reasons for coming to the Lounge</a:t>
            </a:r>
            <a:endParaRPr kumimoji="1" lang="ja-JP" altLang="en-US" sz="3600" dirty="0"/>
          </a:p>
        </p:txBody>
      </p:sp>
      <p:graphicFrame>
        <p:nvGraphicFramePr>
          <p:cNvPr id="4" name="グラフ 3"/>
          <p:cNvGraphicFramePr/>
          <p:nvPr>
            <p:extLst>
              <p:ext uri="{D42A27DB-BD31-4B8C-83A1-F6EECF244321}">
                <p14:modId xmlns:p14="http://schemas.microsoft.com/office/powerpoint/2010/main" val="2327406866"/>
              </p:ext>
            </p:extLst>
          </p:nvPr>
        </p:nvGraphicFramePr>
        <p:xfrm>
          <a:off x="0" y="1447800"/>
          <a:ext cx="90678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41202264"/>
      </p:ext>
    </p:extLst>
  </p:cSld>
  <p:clrMapOvr>
    <a:masterClrMapping/>
  </p:clrMapOvr>
  <p:transition spd="slow" advClick="0" advTm="200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88900" y="304800"/>
            <a:ext cx="90678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dirty="0" smtClean="0">
                <a:solidFill>
                  <a:srgbClr val="FF0000"/>
                </a:solidFill>
              </a:rPr>
              <a:t>Part 4</a:t>
            </a:r>
            <a:endParaRPr kumimoji="1" lang="en-US" altLang="ja-JP" sz="3600" dirty="0" smtClean="0"/>
          </a:p>
          <a:p>
            <a:pPr algn="ctr"/>
            <a:r>
              <a:rPr kumimoji="1" lang="en-US" altLang="ja-JP" sz="3200" dirty="0" smtClean="0"/>
              <a:t>How do we encourage students to be independent?</a:t>
            </a:r>
          </a:p>
        </p:txBody>
      </p:sp>
      <p:graphicFrame>
        <p:nvGraphicFramePr>
          <p:cNvPr id="3" name="グラフ 2"/>
          <p:cNvGraphicFramePr/>
          <p:nvPr>
            <p:extLst>
              <p:ext uri="{D42A27DB-BD31-4B8C-83A1-F6EECF244321}">
                <p14:modId xmlns:p14="http://schemas.microsoft.com/office/powerpoint/2010/main" val="616623982"/>
              </p:ext>
            </p:extLst>
          </p:nvPr>
        </p:nvGraphicFramePr>
        <p:xfrm>
          <a:off x="1828800" y="1447800"/>
          <a:ext cx="59436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テキスト ボックス 3"/>
          <p:cNvSpPr txBox="1"/>
          <p:nvPr/>
        </p:nvSpPr>
        <p:spPr>
          <a:xfrm>
            <a:off x="1905000" y="5867400"/>
            <a:ext cx="541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 smtClean="0">
                <a:solidFill>
                  <a:srgbClr val="0000FF"/>
                </a:solidFill>
              </a:rPr>
              <a:t>The skill they want to improve most</a:t>
            </a:r>
            <a:endParaRPr kumimoji="1" lang="ja-JP" alt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777264"/>
      </p:ext>
    </p:extLst>
  </p:cSld>
  <p:clrMapOvr>
    <a:masterClrMapping/>
  </p:clrMapOvr>
  <p:transition spd="slow" advClick="0" advTm="200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85800" y="1600200"/>
            <a:ext cx="82296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 smtClean="0"/>
              <a:t>1. Clarify the purpose of the lounge</a:t>
            </a:r>
          </a:p>
          <a:p>
            <a:endParaRPr kumimoji="1" lang="en-US" altLang="ja-JP" sz="3600" dirty="0"/>
          </a:p>
          <a:p>
            <a:r>
              <a:rPr kumimoji="1" lang="en-US" altLang="ja-JP" sz="3600" dirty="0" smtClean="0"/>
              <a:t>2. Teach methods of self-study</a:t>
            </a:r>
            <a:endParaRPr kumimoji="1" lang="ja-JP" altLang="en-US" sz="36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438400" y="685800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u="sng" dirty="0" smtClean="0">
                <a:solidFill>
                  <a:srgbClr val="2C68FF"/>
                </a:solidFill>
              </a:rPr>
              <a:t>Six possible ways</a:t>
            </a:r>
            <a:endParaRPr kumimoji="1" lang="ja-JP" altLang="en-US" sz="3600" u="sng" dirty="0">
              <a:solidFill>
                <a:srgbClr val="2C68FF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124200" y="5943600"/>
            <a:ext cx="2819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0000FF"/>
                </a:solidFill>
              </a:rPr>
              <a:t>A book by a TOEIC trainer</a:t>
            </a:r>
            <a:endParaRPr kumimoji="1" lang="ja-JP" altLang="en-US" sz="2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spd="slow" advClick="0" advTm="200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85800" y="838200"/>
            <a:ext cx="662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 smtClean="0"/>
              <a:t>3. Review the stamp card system</a:t>
            </a:r>
          </a:p>
        </p:txBody>
      </p:sp>
      <p:grpSp>
        <p:nvGrpSpPr>
          <p:cNvPr id="13" name="図形グループ 12"/>
          <p:cNvGrpSpPr/>
          <p:nvPr/>
        </p:nvGrpSpPr>
        <p:grpSpPr>
          <a:xfrm>
            <a:off x="1447800" y="1752600"/>
            <a:ext cx="6553200" cy="4185511"/>
            <a:chOff x="1624717" y="3124200"/>
            <a:chExt cx="6604883" cy="3271111"/>
          </a:xfrm>
        </p:grpSpPr>
        <p:pic>
          <p:nvPicPr>
            <p:cNvPr id="4" name="図 3" descr="Crossword Step 1B.pd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4717" y="3124200"/>
              <a:ext cx="2737094" cy="321741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  <p:pic>
          <p:nvPicPr>
            <p:cNvPr id="5" name="図 4" descr="Unknown.jpe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4353" y="3143914"/>
              <a:ext cx="3125525" cy="1247807"/>
            </a:xfrm>
            <a:prstGeom prst="rect">
              <a:avLst/>
            </a:prstGeom>
          </p:spPr>
        </p:pic>
        <p:pic>
          <p:nvPicPr>
            <p:cNvPr id="6" name="コンテンツ プレースホルダー 3" descr="IMG_3619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8178" r="-18178"/>
            <a:stretch>
              <a:fillRect/>
            </a:stretch>
          </p:blipFill>
          <p:spPr>
            <a:xfrm>
              <a:off x="3964855" y="4446814"/>
              <a:ext cx="4264745" cy="19484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0626370"/>
      </p:ext>
    </p:extLst>
  </p:cSld>
  <p:clrMapOvr>
    <a:masterClrMapping/>
  </p:clrMapOvr>
  <p:transition spd="slow" advClick="0" advTm="200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733488"/>
            <a:ext cx="5943600" cy="4456731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762000" y="838200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 smtClean="0"/>
              <a:t>4. Organize peer supporters</a:t>
            </a:r>
            <a:endParaRPr kumimoji="1" lang="ja-JP" altLang="en-US" sz="3600" dirty="0"/>
          </a:p>
        </p:txBody>
      </p:sp>
    </p:spTree>
  </p:cSld>
  <p:clrMapOvr>
    <a:masterClrMapping/>
  </p:clrMapOvr>
  <p:transition spd="slow" advClick="0" advTm="2000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85800" y="838200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 smtClean="0"/>
              <a:t>5. Compile a “Lounge Phrasebook”</a:t>
            </a:r>
            <a:endParaRPr kumimoji="1"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235857962"/>
      </p:ext>
    </p:extLst>
  </p:cSld>
  <p:clrMapOvr>
    <a:masterClrMapping/>
  </p:clrMapOvr>
  <p:transition spd="slow" advClick="0" advTm="200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09600" y="838200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 smtClean="0"/>
              <a:t> 6. Hold workshops on </a:t>
            </a:r>
            <a:r>
              <a:rPr kumimoji="1" lang="en-US" altLang="ja-JP" sz="3600" dirty="0"/>
              <a:t>l</a:t>
            </a:r>
            <a:r>
              <a:rPr kumimoji="1" lang="en-US" altLang="ja-JP" sz="3600" dirty="0" smtClean="0"/>
              <a:t>ife skills </a:t>
            </a:r>
            <a:endParaRPr kumimoji="1" lang="ja-JP" altLang="en-US" sz="3600" dirty="0"/>
          </a:p>
        </p:txBody>
      </p:sp>
      <p:grpSp>
        <p:nvGrpSpPr>
          <p:cNvPr id="3" name="図形グループ 2"/>
          <p:cNvGrpSpPr/>
          <p:nvPr/>
        </p:nvGrpSpPr>
        <p:grpSpPr>
          <a:xfrm>
            <a:off x="1524000" y="5562600"/>
            <a:ext cx="3200400" cy="838200"/>
            <a:chOff x="533400" y="4495800"/>
            <a:chExt cx="3922644" cy="975360"/>
          </a:xfrm>
        </p:grpSpPr>
        <p:pic>
          <p:nvPicPr>
            <p:cNvPr id="9" name="図 8" descr="Unknown.jpe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00" y="4495800"/>
              <a:ext cx="1741714" cy="975360"/>
            </a:xfrm>
            <a:prstGeom prst="rect">
              <a:avLst/>
            </a:prstGeom>
          </p:spPr>
        </p:pic>
        <p:sp>
          <p:nvSpPr>
            <p:cNvPr id="10" name="テキスト ボックス 9"/>
            <p:cNvSpPr txBox="1"/>
            <p:nvPr/>
          </p:nvSpPr>
          <p:spPr>
            <a:xfrm>
              <a:off x="2170044" y="4673138"/>
              <a:ext cx="2286000" cy="537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 smtClean="0">
                  <a:solidFill>
                    <a:srgbClr val="0000FF"/>
                  </a:solidFill>
                </a:rPr>
                <a:t>‘s program</a:t>
              </a:r>
              <a:endParaRPr kumimoji="1" lang="ja-JP" altLang="en-US" sz="2400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0794719"/>
      </p:ext>
    </p:extLst>
  </p:cSld>
  <p:clrMapOvr>
    <a:masterClrMapping/>
  </p:clrMapOvr>
  <p:transition spd="slow" advClick="0" advTm="200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2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752600"/>
            <a:ext cx="7086599" cy="4641852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1143000" y="3810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dirty="0" smtClean="0">
                <a:solidFill>
                  <a:srgbClr val="FF0000"/>
                </a:solidFill>
              </a:rPr>
              <a:t>Part</a:t>
            </a:r>
            <a:r>
              <a:rPr kumimoji="1" lang="ja-JP" altLang="en-US" sz="3600" dirty="0" smtClean="0">
                <a:solidFill>
                  <a:srgbClr val="FF0000"/>
                </a:solidFill>
              </a:rPr>
              <a:t> </a:t>
            </a:r>
            <a:r>
              <a:rPr kumimoji="1" lang="en-US" altLang="ja-JP" sz="3600" dirty="0" smtClean="0">
                <a:solidFill>
                  <a:srgbClr val="FF0000"/>
                </a:solidFill>
              </a:rPr>
              <a:t>5</a:t>
            </a:r>
          </a:p>
          <a:p>
            <a:pPr algn="ctr"/>
            <a:r>
              <a:rPr kumimoji="1" lang="ja-JP" altLang="ja-JP" sz="3600" dirty="0" smtClean="0"/>
              <a:t>W</a:t>
            </a:r>
            <a:r>
              <a:rPr kumimoji="1" lang="en-US" altLang="ja-JP" sz="3600" dirty="0" smtClean="0"/>
              <a:t>here do independent learners go?</a:t>
            </a:r>
            <a:r>
              <a:rPr kumimoji="1" lang="ja-JP" altLang="en-US" sz="3600" dirty="0" smtClean="0"/>
              <a:t> </a:t>
            </a:r>
            <a:endParaRPr kumimoji="1" lang="en-US" altLang="ja-JP" sz="3600" dirty="0"/>
          </a:p>
        </p:txBody>
      </p:sp>
    </p:spTree>
    <p:extLst>
      <p:ext uri="{BB962C8B-B14F-4D97-AF65-F5344CB8AC3E}">
        <p14:creationId xmlns:p14="http://schemas.microsoft.com/office/powerpoint/2010/main" val="2920885773"/>
      </p:ext>
    </p:extLst>
  </p:cSld>
  <p:clrMapOvr>
    <a:masterClrMapping/>
  </p:clrMapOvr>
  <p:transition spd="slow" advClick="0" advTm="200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676400" y="1676400"/>
            <a:ext cx="556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000" dirty="0" smtClean="0"/>
              <a:t>Thank you for listening!</a:t>
            </a:r>
            <a:endParaRPr kumimoji="1" lang="ja-JP" altLang="en-US" sz="4000" dirty="0"/>
          </a:p>
        </p:txBody>
      </p:sp>
      <p:pic>
        <p:nvPicPr>
          <p:cNvPr id="5" name="図 4" descr="名称未設定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429000"/>
            <a:ext cx="3247319" cy="2932533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1828800" y="5257800"/>
            <a:ext cx="4038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 err="1"/>
              <a:t>k</a:t>
            </a:r>
            <a:r>
              <a:rPr kumimoji="1" lang="en-US" altLang="ja-JP" sz="3200" dirty="0" err="1" smtClean="0"/>
              <a:t>eiko.omura@tyg.jp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148323178"/>
      </p:ext>
    </p:extLst>
  </p:cSld>
  <p:clrMapOvr>
    <a:masterClrMapping/>
  </p:clrMapOvr>
  <p:transition spd="slow" advClick="0" advTm="200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2305</TotalTime>
  <Words>239</Words>
  <Application>Microsoft Office PowerPoint</Application>
  <PresentationFormat>画面に合わせる (4:3)</PresentationFormat>
  <Paragraphs>68</Paragraphs>
  <Slides>20</Slides>
  <Notes>8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1" baseType="lpstr"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personal</dc:creator>
  <cp:lastModifiedBy>Re </cp:lastModifiedBy>
  <cp:revision>111</cp:revision>
  <dcterms:created xsi:type="dcterms:W3CDTF">2015-06-12T20:32:47Z</dcterms:created>
  <dcterms:modified xsi:type="dcterms:W3CDTF">2015-12-18T08:16:27Z</dcterms:modified>
</cp:coreProperties>
</file>