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" ContentType="image/t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3004800" cy="9753600"/>
  <p:notesSz cx="6858000" cy="9144000"/>
  <p:defaultTextStyle>
    <a:lvl1pPr algn="ctr" defTabSz="584200">
      <a:defRPr sz="4200">
        <a:latin typeface="+mn-lt"/>
        <a:ea typeface="+mn-ea"/>
        <a:cs typeface="+mn-cs"/>
        <a:sym typeface="Gill Sans"/>
      </a:defRPr>
    </a:lvl1pPr>
    <a:lvl2pPr indent="342900" algn="ctr" defTabSz="584200">
      <a:defRPr sz="4200">
        <a:latin typeface="+mn-lt"/>
        <a:ea typeface="+mn-ea"/>
        <a:cs typeface="+mn-cs"/>
        <a:sym typeface="Gill Sans"/>
      </a:defRPr>
    </a:lvl2pPr>
    <a:lvl3pPr indent="685800" algn="ctr" defTabSz="584200">
      <a:defRPr sz="4200">
        <a:latin typeface="+mn-lt"/>
        <a:ea typeface="+mn-ea"/>
        <a:cs typeface="+mn-cs"/>
        <a:sym typeface="Gill Sans"/>
      </a:defRPr>
    </a:lvl3pPr>
    <a:lvl4pPr indent="1028700" algn="ctr" defTabSz="584200">
      <a:defRPr sz="4200">
        <a:latin typeface="+mn-lt"/>
        <a:ea typeface="+mn-ea"/>
        <a:cs typeface="+mn-cs"/>
        <a:sym typeface="Gill Sans"/>
      </a:defRPr>
    </a:lvl4pPr>
    <a:lvl5pPr indent="1371600" algn="ctr" defTabSz="584200">
      <a:defRPr sz="4200">
        <a:latin typeface="+mn-lt"/>
        <a:ea typeface="+mn-ea"/>
        <a:cs typeface="+mn-cs"/>
        <a:sym typeface="Gill Sans"/>
      </a:defRPr>
    </a:lvl5pPr>
    <a:lvl6pPr indent="1714500" algn="ctr" defTabSz="584200">
      <a:defRPr sz="4200">
        <a:latin typeface="+mn-lt"/>
        <a:ea typeface="+mn-ea"/>
        <a:cs typeface="+mn-cs"/>
        <a:sym typeface="Gill Sans"/>
      </a:defRPr>
    </a:lvl6pPr>
    <a:lvl7pPr indent="2057400" algn="ctr" defTabSz="584200">
      <a:defRPr sz="4200">
        <a:latin typeface="+mn-lt"/>
        <a:ea typeface="+mn-ea"/>
        <a:cs typeface="+mn-cs"/>
        <a:sym typeface="Gill Sans"/>
      </a:defRPr>
    </a:lvl7pPr>
    <a:lvl8pPr indent="2400300" algn="ctr" defTabSz="584200">
      <a:defRPr sz="4200">
        <a:latin typeface="+mn-lt"/>
        <a:ea typeface="+mn-ea"/>
        <a:cs typeface="+mn-cs"/>
        <a:sym typeface="Gill Sans"/>
      </a:defRPr>
    </a:lvl8pPr>
    <a:lvl9pPr indent="2743200" algn="ctr" defTabSz="584200">
      <a:defRPr sz="4200">
        <a:latin typeface="+mn-lt"/>
        <a:ea typeface="+mn-ea"/>
        <a:cs typeface="+mn-cs"/>
        <a:sym typeface="Gill San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roundedCorners val="0"/>
  <c:style val="2"/>
  <c:chart>
    <c:title>
      <c:tx>
        <c:rich>
          <a:bodyPr rot="0"/>
          <a:lstStyle/>
          <a:p>
            <a:pPr lvl="0"/>
            <a:endParaRPr lang="ja-JP" altLang="en-US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5.0000000000000001E-3"/>
          <c:y val="5.0000000000000001E-3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2E578C"/>
            </a:solidFill>
            <a:ln w="12700" cap="flat">
              <a:noFill/>
              <a:miter lim="400000"/>
            </a:ln>
            <a:effectLst>
              <a:outerShdw blurRad="127000" dist="76200" dir="18900000" algn="tl">
                <a:srgbClr val="000000">
                  <a:alpha val="75000"/>
                </a:srgbClr>
              </a:outerShdw>
            </a:effectLst>
          </c:spPr>
          <c:explosion val="24"/>
          <c:dPt>
            <c:idx val="0"/>
            <c:bubble3D val="0"/>
            <c:spPr>
              <a:solidFill>
                <a:srgbClr val="2E578C"/>
              </a:solidFill>
              <a:ln w="12700" cap="flat">
                <a:noFill/>
                <a:miter lim="400000"/>
              </a:ln>
              <a:effectLst>
                <a:outerShdw blurRad="127000" dist="76200" dir="18900000" algn="tl">
                  <a:srgbClr val="000000">
                    <a:alpha val="75000"/>
                  </a:srgbClr>
                </a:outerShdw>
              </a:effectLst>
            </c:spPr>
          </c:dPt>
          <c:dPt>
            <c:idx val="1"/>
            <c:bubble3D val="0"/>
            <c:explosion val="14"/>
            <c:spPr>
              <a:solidFill>
                <a:srgbClr val="5D9648"/>
              </a:solidFill>
              <a:ln w="12700" cap="flat">
                <a:noFill/>
                <a:miter lim="400000"/>
              </a:ln>
              <a:effectLst>
                <a:outerShdw blurRad="127000" dist="76200" dir="18900000" algn="tl">
                  <a:srgbClr val="000000">
                    <a:alpha val="75000"/>
                  </a:srgbClr>
                </a:outerShdw>
              </a:effectLst>
            </c:spPr>
          </c:dPt>
          <c:dPt>
            <c:idx val="2"/>
            <c:bubble3D val="0"/>
            <c:explosion val="7"/>
            <c:spPr>
              <a:solidFill>
                <a:srgbClr val="E7A13D"/>
              </a:solidFill>
              <a:ln w="12700" cap="flat">
                <a:noFill/>
                <a:miter lim="400000"/>
              </a:ln>
              <a:effectLst>
                <a:outerShdw blurRad="127000" dist="76200" dir="18900000" algn="tl">
                  <a:srgbClr val="000000">
                    <a:alpha val="75000"/>
                  </a:srgbClr>
                </a:outerShdw>
              </a:effectLst>
            </c:spPr>
          </c:dPt>
          <c:cat>
            <c:strRef>
              <c:f>Sheet1!$B$1:$D$1</c:f>
              <c:strCache>
                <c:ptCount val="3"/>
                <c:pt idx="0">
                  <c:v>Background</c:v>
                </c:pt>
                <c:pt idx="1">
                  <c:v>Practical Training</c:v>
                </c:pt>
                <c:pt idx="2">
                  <c:v>Rules/policy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10</c:v>
                </c:pt>
                <c:pt idx="1">
                  <c:v>70</c:v>
                </c:pt>
                <c:pt idx="2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18167339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lIns="0" tIns="0" rIns="0" bIns="0" anchor="b"/>
          <a:lstStyle/>
          <a:p>
            <a:pPr lvl="0">
              <a:defRPr sz="1800"/>
            </a:pPr>
            <a:r>
              <a:rPr sz="84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0" algn="ctr">
              <a:spcBef>
                <a:spcPts val="0"/>
              </a:spcBef>
              <a:buSzTx/>
              <a:buNone/>
              <a:defRPr sz="3600"/>
            </a:lvl2pPr>
            <a:lvl3pPr marL="0" indent="0" algn="ctr">
              <a:spcBef>
                <a:spcPts val="0"/>
              </a:spcBef>
              <a:buSzTx/>
              <a:buNone/>
              <a:defRPr sz="3600"/>
            </a:lvl3pPr>
            <a:lvl4pPr marL="0" indent="0" algn="ctr">
              <a:spcBef>
                <a:spcPts val="0"/>
              </a:spcBef>
              <a:buSzTx/>
              <a:buNone/>
              <a:defRPr sz="3600"/>
            </a:lvl4pPr>
            <a:lvl5pPr marL="0" indent="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Body Level One</a:t>
            </a:r>
          </a:p>
          <a:p>
            <a:pPr lvl="1">
              <a:defRPr sz="1800"/>
            </a:pPr>
            <a:r>
              <a:rPr sz="4200"/>
              <a:t>Body Level Two</a:t>
            </a:r>
          </a:p>
          <a:p>
            <a:pPr lvl="2">
              <a:defRPr sz="1800"/>
            </a:pPr>
            <a:r>
              <a:rPr sz="4200"/>
              <a:t>Body Level Three</a:t>
            </a:r>
          </a:p>
          <a:p>
            <a:pPr lvl="3">
              <a:defRPr sz="1800"/>
            </a:pPr>
            <a:r>
              <a:rPr sz="4200"/>
              <a:t>Body Level Four</a:t>
            </a:r>
          </a:p>
          <a:p>
            <a:pPr lvl="4">
              <a:defRPr sz="1800"/>
            </a:pPr>
            <a:r>
              <a:rPr sz="4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/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 numCol="2" spcCol="523240" anchor="t"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</p:spPr>
        <p:txBody>
          <a:bodyPr/>
          <a:lstStyle>
            <a:lvl1pPr>
              <a:spcBef>
                <a:spcPts val="4800"/>
              </a:spcBef>
            </a:lvl1pPr>
            <a:lvl2pPr>
              <a:spcBef>
                <a:spcPts val="4800"/>
              </a:spcBef>
            </a:lvl2pPr>
            <a:lvl3pPr>
              <a:spcBef>
                <a:spcPts val="4800"/>
              </a:spcBef>
            </a:lvl3pPr>
            <a:lvl4pPr>
              <a:spcBef>
                <a:spcPts val="4800"/>
              </a:spcBef>
            </a:lvl4pPr>
            <a:lvl5pPr>
              <a:spcBef>
                <a:spcPts val="4800"/>
              </a:spcBef>
            </a:lvl5pPr>
          </a:lstStyle>
          <a:p>
            <a:pPr lvl="0">
              <a:defRPr sz="1800"/>
            </a:pPr>
            <a:r>
              <a:rPr sz="4200"/>
              <a:t>Body Level One</a:t>
            </a:r>
          </a:p>
          <a:p>
            <a:pPr lvl="1">
              <a:defRPr sz="1800"/>
            </a:pPr>
            <a:r>
              <a:rPr sz="4200"/>
              <a:t>Body Level Two</a:t>
            </a:r>
          </a:p>
          <a:p>
            <a:pPr lvl="2">
              <a:defRPr sz="1800"/>
            </a:pPr>
            <a:r>
              <a:rPr sz="4200"/>
              <a:t>Body Level Three</a:t>
            </a:r>
          </a:p>
          <a:p>
            <a:pPr lvl="3">
              <a:defRPr sz="1800"/>
            </a:pPr>
            <a:r>
              <a:rPr sz="4200"/>
              <a:t>Body Level Four</a:t>
            </a:r>
          </a:p>
          <a:p>
            <a:pPr lvl="4">
              <a:defRPr sz="1800"/>
            </a:pPr>
            <a:r>
              <a:rPr sz="4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7000"/>
            </a:lvl1pPr>
          </a:lstStyle>
          <a:p>
            <a:pPr lvl="0">
              <a:defRPr sz="1800"/>
            </a:pPr>
            <a:r>
              <a:rPr sz="7000"/>
              <a:t>Title Text</a:t>
            </a:r>
          </a:p>
        </p:txBody>
      </p:sp>
      <p:sp>
        <p:nvSpPr>
          <p:cNvPr id="26" name="Shape 26"/>
          <p:cNvSpPr>
            <a:spLocks noGrp="1"/>
          </p:cNvSpPr>
          <p:nvPr>
            <p:ph type="body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pPr lvl="0">
              <a:defRPr sz="1800"/>
            </a:pPr>
            <a:r>
              <a:rPr sz="3400"/>
              <a:t>Body Level One</a:t>
            </a:r>
          </a:p>
          <a:p>
            <a:pPr lvl="1">
              <a:defRPr sz="1800"/>
            </a:pPr>
            <a:r>
              <a:rPr sz="3400"/>
              <a:t>Body Level Two</a:t>
            </a:r>
          </a:p>
          <a:p>
            <a:pPr lvl="2">
              <a:defRPr sz="1800"/>
            </a:pPr>
            <a:r>
              <a:rPr sz="3400"/>
              <a:t>Body Level Three</a:t>
            </a:r>
          </a:p>
          <a:p>
            <a:pPr lvl="3">
              <a:defRPr sz="1800"/>
            </a:pPr>
            <a:r>
              <a:rPr sz="3400"/>
              <a:t>Body Level Four</a:t>
            </a:r>
          </a:p>
          <a:p>
            <a:pPr lvl="4">
              <a:defRPr sz="1800"/>
            </a:pPr>
            <a:r>
              <a:rPr sz="34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7000"/>
            </a:lvl1pPr>
          </a:lstStyle>
          <a:p>
            <a:pPr lvl="0">
              <a:defRPr sz="1800"/>
            </a:pPr>
            <a:r>
              <a:rPr sz="7000"/>
              <a:t>Title Text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pPr lvl="0">
              <a:defRPr sz="1800"/>
            </a:pPr>
            <a:r>
              <a:rPr sz="3400"/>
              <a:t>Body Level One</a:t>
            </a:r>
          </a:p>
          <a:p>
            <a:pPr lvl="1">
              <a:defRPr sz="1800"/>
            </a:pPr>
            <a:r>
              <a:rPr sz="3400"/>
              <a:t>Body Level Two</a:t>
            </a:r>
          </a:p>
          <a:p>
            <a:pPr lvl="2">
              <a:defRPr sz="1800"/>
            </a:pPr>
            <a:r>
              <a:rPr sz="3400"/>
              <a:t>Body Level Three</a:t>
            </a:r>
          </a:p>
          <a:p>
            <a:pPr lvl="3">
              <a:defRPr sz="1800"/>
            </a:pPr>
            <a:r>
              <a:rPr sz="3400"/>
              <a:t>Body Level Four</a:t>
            </a:r>
          </a:p>
          <a:p>
            <a:pPr lvl="4">
              <a:defRPr sz="1800"/>
            </a:pPr>
            <a:r>
              <a:rPr sz="34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/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/>
              <a:t>Title Text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/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7772400" y="2768600"/>
            <a:ext cx="39624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84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4200"/>
              <a:t>Body Level One</a:t>
            </a:r>
          </a:p>
          <a:p>
            <a:pPr lvl="1">
              <a:defRPr sz="1800"/>
            </a:pPr>
            <a:r>
              <a:rPr sz="4200"/>
              <a:t>Body Level Two</a:t>
            </a:r>
          </a:p>
          <a:p>
            <a:pPr lvl="2">
              <a:defRPr sz="1800"/>
            </a:pPr>
            <a:r>
              <a:rPr sz="4200"/>
              <a:t>Body Level Three</a:t>
            </a:r>
          </a:p>
          <a:p>
            <a:pPr lvl="3">
              <a:defRPr sz="1800"/>
            </a:pPr>
            <a:r>
              <a:rPr sz="4200"/>
              <a:t>Body Level Four</a:t>
            </a:r>
          </a:p>
          <a:p>
            <a:pPr lvl="4">
              <a:defRPr sz="1800"/>
            </a:pPr>
            <a:r>
              <a:rPr sz="42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algn="ctr" defTabSz="584200">
        <a:defRPr sz="8400">
          <a:latin typeface="+mn-lt"/>
          <a:ea typeface="+mn-ea"/>
          <a:cs typeface="+mn-cs"/>
          <a:sym typeface="Gill Sans"/>
        </a:defRPr>
      </a:lvl1pPr>
      <a:lvl2pPr indent="228600" algn="ctr" defTabSz="584200">
        <a:defRPr sz="8400">
          <a:latin typeface="+mn-lt"/>
          <a:ea typeface="+mn-ea"/>
          <a:cs typeface="+mn-cs"/>
          <a:sym typeface="Gill Sans"/>
        </a:defRPr>
      </a:lvl2pPr>
      <a:lvl3pPr indent="457200" algn="ctr" defTabSz="584200">
        <a:defRPr sz="8400">
          <a:latin typeface="+mn-lt"/>
          <a:ea typeface="+mn-ea"/>
          <a:cs typeface="+mn-cs"/>
          <a:sym typeface="Gill Sans"/>
        </a:defRPr>
      </a:lvl3pPr>
      <a:lvl4pPr indent="685800" algn="ctr" defTabSz="584200">
        <a:defRPr sz="8400">
          <a:latin typeface="+mn-lt"/>
          <a:ea typeface="+mn-ea"/>
          <a:cs typeface="+mn-cs"/>
          <a:sym typeface="Gill Sans"/>
        </a:defRPr>
      </a:lvl4pPr>
      <a:lvl5pPr indent="914400" algn="ctr" defTabSz="584200">
        <a:defRPr sz="8400">
          <a:latin typeface="+mn-lt"/>
          <a:ea typeface="+mn-ea"/>
          <a:cs typeface="+mn-cs"/>
          <a:sym typeface="Gill Sans"/>
        </a:defRPr>
      </a:lvl5pPr>
      <a:lvl6pPr indent="1143000" algn="ctr" defTabSz="584200">
        <a:defRPr sz="8400">
          <a:latin typeface="+mn-lt"/>
          <a:ea typeface="+mn-ea"/>
          <a:cs typeface="+mn-cs"/>
          <a:sym typeface="Gill Sans"/>
        </a:defRPr>
      </a:lvl6pPr>
      <a:lvl7pPr indent="1371600" algn="ctr" defTabSz="584200">
        <a:defRPr sz="8400">
          <a:latin typeface="+mn-lt"/>
          <a:ea typeface="+mn-ea"/>
          <a:cs typeface="+mn-cs"/>
          <a:sym typeface="Gill Sans"/>
        </a:defRPr>
      </a:lvl7pPr>
      <a:lvl8pPr indent="1600200" algn="ctr" defTabSz="584200">
        <a:defRPr sz="8400">
          <a:latin typeface="+mn-lt"/>
          <a:ea typeface="+mn-ea"/>
          <a:cs typeface="+mn-cs"/>
          <a:sym typeface="Gill Sans"/>
        </a:defRPr>
      </a:lvl8pPr>
      <a:lvl9pPr indent="1828800" algn="ctr" defTabSz="584200">
        <a:defRPr sz="8400">
          <a:latin typeface="+mn-lt"/>
          <a:ea typeface="+mn-ea"/>
          <a:cs typeface="+mn-cs"/>
          <a:sym typeface="Gill Sans"/>
        </a:defRPr>
      </a:lvl9pPr>
    </p:titleStyle>
    <p:bodyStyle>
      <a:lvl1pPr marL="889000" indent="-571500" defTabSz="584200">
        <a:spcBef>
          <a:spcPts val="2400"/>
        </a:spcBef>
        <a:buSzPct val="171000"/>
        <a:buChar char="•"/>
        <a:defRPr sz="4200">
          <a:latin typeface="+mn-lt"/>
          <a:ea typeface="+mn-ea"/>
          <a:cs typeface="+mn-cs"/>
          <a:sym typeface="Gill Sans"/>
        </a:defRPr>
      </a:lvl1pPr>
      <a:lvl2pPr marL="1333500" indent="-571500" defTabSz="584200">
        <a:spcBef>
          <a:spcPts val="2400"/>
        </a:spcBef>
        <a:buSzPct val="171000"/>
        <a:buChar char="•"/>
        <a:defRPr sz="4200">
          <a:latin typeface="+mn-lt"/>
          <a:ea typeface="+mn-ea"/>
          <a:cs typeface="+mn-cs"/>
          <a:sym typeface="Gill Sans"/>
        </a:defRPr>
      </a:lvl2pPr>
      <a:lvl3pPr marL="1778000" indent="-571500" defTabSz="584200">
        <a:spcBef>
          <a:spcPts val="2400"/>
        </a:spcBef>
        <a:buSzPct val="171000"/>
        <a:buChar char="•"/>
        <a:defRPr sz="4200">
          <a:latin typeface="+mn-lt"/>
          <a:ea typeface="+mn-ea"/>
          <a:cs typeface="+mn-cs"/>
          <a:sym typeface="Gill Sans"/>
        </a:defRPr>
      </a:lvl3pPr>
      <a:lvl4pPr marL="2222500" indent="-571500" defTabSz="584200">
        <a:spcBef>
          <a:spcPts val="2400"/>
        </a:spcBef>
        <a:buSzPct val="171000"/>
        <a:buChar char="•"/>
        <a:defRPr sz="4200">
          <a:latin typeface="+mn-lt"/>
          <a:ea typeface="+mn-ea"/>
          <a:cs typeface="+mn-cs"/>
          <a:sym typeface="Gill Sans"/>
        </a:defRPr>
      </a:lvl4pPr>
      <a:lvl5pPr marL="2667000" indent="-571500" defTabSz="584200">
        <a:spcBef>
          <a:spcPts val="2400"/>
        </a:spcBef>
        <a:buSzPct val="171000"/>
        <a:buChar char="•"/>
        <a:defRPr sz="4200">
          <a:latin typeface="+mn-lt"/>
          <a:ea typeface="+mn-ea"/>
          <a:cs typeface="+mn-cs"/>
          <a:sym typeface="Gill Sans"/>
        </a:defRPr>
      </a:lvl5pPr>
      <a:lvl6pPr marL="3022600" indent="-571500" defTabSz="584200">
        <a:spcBef>
          <a:spcPts val="2400"/>
        </a:spcBef>
        <a:buSzPct val="171000"/>
        <a:buChar char="•"/>
        <a:defRPr sz="4200">
          <a:latin typeface="+mn-lt"/>
          <a:ea typeface="+mn-ea"/>
          <a:cs typeface="+mn-cs"/>
          <a:sym typeface="Gill Sans"/>
        </a:defRPr>
      </a:lvl6pPr>
      <a:lvl7pPr marL="3378200" indent="-571500" defTabSz="584200">
        <a:spcBef>
          <a:spcPts val="2400"/>
        </a:spcBef>
        <a:buSzPct val="171000"/>
        <a:buChar char="•"/>
        <a:defRPr sz="4200">
          <a:latin typeface="+mn-lt"/>
          <a:ea typeface="+mn-ea"/>
          <a:cs typeface="+mn-cs"/>
          <a:sym typeface="Gill Sans"/>
        </a:defRPr>
      </a:lvl7pPr>
      <a:lvl8pPr marL="3733800" indent="-571500" defTabSz="584200">
        <a:spcBef>
          <a:spcPts val="2400"/>
        </a:spcBef>
        <a:buSzPct val="171000"/>
        <a:buChar char="•"/>
        <a:defRPr sz="4200">
          <a:latin typeface="+mn-lt"/>
          <a:ea typeface="+mn-ea"/>
          <a:cs typeface="+mn-cs"/>
          <a:sym typeface="Gill Sans"/>
        </a:defRPr>
      </a:lvl8pPr>
      <a:lvl9pPr marL="4089400" indent="-571500" defTabSz="584200">
        <a:spcBef>
          <a:spcPts val="2400"/>
        </a:spcBef>
        <a:buSzPct val="171000"/>
        <a:buChar char="•"/>
        <a:defRPr sz="4200">
          <a:latin typeface="+mn-lt"/>
          <a:ea typeface="+mn-ea"/>
          <a:cs typeface="+mn-cs"/>
          <a:sym typeface="Gill Sans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gif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mgur.com/gallery/W1GvXw4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grutho/8465256186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hyperlink" Target="http://mooc.ha.shotoku.ac.jp/es/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academia.edu/1956943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no-img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16400" y="6815335"/>
            <a:ext cx="4572000" cy="2921001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1358900" y="1358900"/>
            <a:ext cx="10464800" cy="504095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 dirty="0">
                <a:latin typeface="Candara" panose="020E0502030303020204" pitchFamily="34" charset="0"/>
              </a:rPr>
              <a:t>English World: An English Space for Elementary School Students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1358900" y="6858000"/>
            <a:ext cx="10464800" cy="1130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 dirty="0"/>
              <a:t>Clair Taylor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nserted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4647" y="-319131"/>
            <a:ext cx="3839294" cy="5119057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Inserted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4647" y="4802909"/>
            <a:ext cx="3839294" cy="511905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0" name="Group 50"/>
          <p:cNvGrpSpPr/>
          <p:nvPr/>
        </p:nvGrpSpPr>
        <p:grpSpPr>
          <a:xfrm>
            <a:off x="4438927" y="-202861"/>
            <a:ext cx="9412805" cy="10240227"/>
            <a:chOff x="0" y="0"/>
            <a:chExt cx="9412803" cy="10240226"/>
          </a:xfrm>
        </p:grpSpPr>
        <p:pic>
          <p:nvPicPr>
            <p:cNvPr id="48" name="Malaysia tea party.jp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976" y="0"/>
              <a:ext cx="8694192" cy="48865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" name="The Lounge.jpeg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4890371"/>
              <a:ext cx="9412804" cy="53498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1" name="Shape 51"/>
          <p:cNvSpPr/>
          <p:nvPr/>
        </p:nvSpPr>
        <p:spPr>
          <a:xfrm>
            <a:off x="71851" y="8293974"/>
            <a:ext cx="3361497" cy="1395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GSGU Lounge </a:t>
            </a:r>
          </a:p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(before)</a:t>
            </a:r>
          </a:p>
        </p:txBody>
      </p:sp>
      <p:sp>
        <p:nvSpPr>
          <p:cNvPr id="52" name="Shape 52"/>
          <p:cNvSpPr/>
          <p:nvPr/>
        </p:nvSpPr>
        <p:spPr>
          <a:xfrm>
            <a:off x="5229381" y="8293974"/>
            <a:ext cx="3361497" cy="1395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GSGU Lounge </a:t>
            </a:r>
          </a:p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(after)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1" animBg="1" advAuto="0"/>
      <p:bldP spid="52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99221" y="4079527"/>
            <a:ext cx="12701" cy="12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blank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47172" y="12071895"/>
            <a:ext cx="12701" cy="12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pasted-image.png"/>
          <p:cNvPicPr/>
          <p:nvPr/>
        </p:nvPicPr>
        <p:blipFill>
          <a:blip r:embed="rId4">
            <a:extLst/>
          </a:blip>
          <a:srcRect t="17480" r="28025"/>
          <a:stretch>
            <a:fillRect/>
          </a:stretch>
        </p:blipFill>
        <p:spPr>
          <a:xfrm>
            <a:off x="1775817" y="3709106"/>
            <a:ext cx="1789452" cy="2051617"/>
          </a:xfrm>
          <a:prstGeom prst="rect">
            <a:avLst/>
          </a:prstGeom>
          <a:ln w="25400">
            <a:miter lim="400000"/>
          </a:ln>
          <a:effectLst>
            <a:outerShdw blurRad="127000" dist="635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57" name="pasted-imag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16126" y="1004853"/>
            <a:ext cx="10698679" cy="2198093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58"/>
          <p:cNvSpPr/>
          <p:nvPr/>
        </p:nvSpPr>
        <p:spPr>
          <a:xfrm>
            <a:off x="2349500" y="2705100"/>
            <a:ext cx="4754017" cy="89591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1054053" y="6051550"/>
            <a:ext cx="2928238" cy="194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Takahiro Haga</a:t>
            </a:r>
          </a:p>
          <a:p>
            <a:pPr lvl="0">
              <a:defRPr sz="1800"/>
            </a:pPr>
            <a:endParaRPr sz="2500"/>
          </a:p>
          <a:p>
            <a:pPr lvl="0">
              <a:defRPr sz="1800"/>
            </a:pPr>
            <a:r>
              <a:rPr sz="2500"/>
              <a:t>Center for </a:t>
            </a:r>
          </a:p>
          <a:p>
            <a:pPr lvl="0">
              <a:defRPr sz="1800"/>
            </a:pPr>
            <a:r>
              <a:rPr sz="2500"/>
              <a:t>Educational Research </a:t>
            </a:r>
            <a:br>
              <a:rPr sz="2500"/>
            </a:br>
            <a:r>
              <a:rPr sz="2500"/>
              <a:t>and Training</a:t>
            </a:r>
          </a:p>
        </p:txBody>
      </p:sp>
      <p:pic>
        <p:nvPicPr>
          <p:cNvPr id="60" name="pasted-image.png"/>
          <p:cNvPicPr/>
          <p:nvPr/>
        </p:nvPicPr>
        <p:blipFill>
          <a:blip r:embed="rId6">
            <a:extLst/>
          </a:blip>
          <a:srcRect b="17147"/>
          <a:stretch>
            <a:fillRect/>
          </a:stretch>
        </p:blipFill>
        <p:spPr>
          <a:xfrm>
            <a:off x="5840028" y="6365602"/>
            <a:ext cx="2867965" cy="2197970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pasted-image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952590" y="3635784"/>
            <a:ext cx="3297140" cy="2198093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pasted-image.pn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949481" y="6341491"/>
            <a:ext cx="2930791" cy="2198094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pasted-image.png"/>
          <p:cNvPicPr/>
          <p:nvPr/>
        </p:nvPicPr>
        <p:blipFill>
          <a:blip r:embed="rId9">
            <a:extLst/>
          </a:blip>
          <a:srcRect r="13044"/>
          <a:stretch>
            <a:fillRect/>
          </a:stretch>
        </p:blipFill>
        <p:spPr>
          <a:xfrm>
            <a:off x="5333708" y="3635784"/>
            <a:ext cx="3397984" cy="2198093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Shape 64"/>
          <p:cNvSpPr/>
          <p:nvPr/>
        </p:nvSpPr>
        <p:spPr>
          <a:xfrm>
            <a:off x="5774102" y="8633443"/>
            <a:ext cx="251725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Elementary School</a:t>
            </a:r>
          </a:p>
        </p:txBody>
      </p:sp>
      <p:sp>
        <p:nvSpPr>
          <p:cNvPr id="65" name="Shape 65"/>
          <p:cNvSpPr/>
          <p:nvPr/>
        </p:nvSpPr>
        <p:spPr>
          <a:xfrm>
            <a:off x="8949363" y="8633443"/>
            <a:ext cx="166102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High School</a:t>
            </a:r>
          </a:p>
        </p:txBody>
      </p:sp>
      <p:sp>
        <p:nvSpPr>
          <p:cNvPr id="66" name="Shape 66"/>
          <p:cNvSpPr/>
          <p:nvPr/>
        </p:nvSpPr>
        <p:spPr>
          <a:xfrm>
            <a:off x="8956537" y="5864888"/>
            <a:ext cx="251027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Junior High School</a:t>
            </a:r>
          </a:p>
        </p:txBody>
      </p:sp>
      <p:sp>
        <p:nvSpPr>
          <p:cNvPr id="67" name="Shape 67"/>
          <p:cNvSpPr/>
          <p:nvPr/>
        </p:nvSpPr>
        <p:spPr>
          <a:xfrm>
            <a:off x="5251346" y="5864888"/>
            <a:ext cx="181016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Kindergarten</a:t>
            </a:r>
          </a:p>
        </p:txBody>
      </p:sp>
      <p:sp>
        <p:nvSpPr>
          <p:cNvPr id="68" name="Shape 68"/>
          <p:cNvSpPr/>
          <p:nvPr/>
        </p:nvSpPr>
        <p:spPr>
          <a:xfrm>
            <a:off x="7348710" y="3096333"/>
            <a:ext cx="322883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GSGU Affiliated Schools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1171550" y="1954833"/>
            <a:ext cx="4528989" cy="807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spcBef>
                <a:spcPts val="3800"/>
              </a:spcBef>
              <a:defRPr sz="1800"/>
            </a:pPr>
            <a:r>
              <a:rPr sz="4000" dirty="0" smtClean="0">
                <a:latin typeface="Candara" panose="020E0502030303020204" pitchFamily="34" charset="0"/>
              </a:rPr>
              <a:t>Opportunities </a:t>
            </a:r>
            <a:r>
              <a:rPr sz="4000" dirty="0">
                <a:latin typeface="Candara" panose="020E0502030303020204" pitchFamily="34" charset="0"/>
              </a:rPr>
              <a:t>to use English</a:t>
            </a:r>
          </a:p>
          <a:p>
            <a:pPr lvl="0" algn="l">
              <a:spcBef>
                <a:spcPts val="3800"/>
              </a:spcBef>
              <a:defRPr sz="1800"/>
            </a:pPr>
            <a:r>
              <a:rPr sz="4000" dirty="0">
                <a:latin typeface="Candara" panose="020E0502030303020204" pitchFamily="34" charset="0"/>
              </a:rPr>
              <a:t>Free, natural conversation</a:t>
            </a:r>
          </a:p>
          <a:p>
            <a:pPr lvl="0" algn="l">
              <a:spcBef>
                <a:spcPts val="3800"/>
              </a:spcBef>
              <a:defRPr sz="1800"/>
            </a:pPr>
            <a:r>
              <a:rPr sz="4000" dirty="0">
                <a:latin typeface="Candara" panose="020E0502030303020204" pitchFamily="34" charset="0"/>
              </a:rPr>
              <a:t>Fun</a:t>
            </a:r>
          </a:p>
          <a:p>
            <a:pPr lvl="0" algn="l">
              <a:spcBef>
                <a:spcPts val="3800"/>
              </a:spcBef>
              <a:defRPr sz="1800"/>
            </a:pPr>
            <a:r>
              <a:rPr sz="4000" dirty="0">
                <a:latin typeface="Candara" panose="020E0502030303020204" pitchFamily="34" charset="0"/>
              </a:rPr>
              <a:t>Cultural contact / experiences</a:t>
            </a:r>
          </a:p>
          <a:p>
            <a:pPr lvl="0" algn="l">
              <a:spcBef>
                <a:spcPts val="3800"/>
              </a:spcBef>
              <a:defRPr sz="1800"/>
            </a:pPr>
            <a:r>
              <a:rPr sz="4000" dirty="0" smtClean="0">
                <a:latin typeface="Candara" panose="020E0502030303020204" pitchFamily="34" charset="0"/>
              </a:rPr>
              <a:t>Community</a:t>
            </a:r>
            <a:endParaRPr lang="en-US" sz="4000" dirty="0" smtClean="0">
              <a:latin typeface="Candara" panose="020E0502030303020204" pitchFamily="34" charset="0"/>
            </a:endParaRPr>
          </a:p>
          <a:p>
            <a:pPr lvl="0" algn="l">
              <a:spcBef>
                <a:spcPts val="3800"/>
              </a:spcBef>
              <a:defRPr sz="1800"/>
            </a:pPr>
            <a:endParaRPr sz="4000" dirty="0">
              <a:latin typeface="Candara" panose="020E0502030303020204" pitchFamily="34" charset="0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6950050" y="2036986"/>
            <a:ext cx="4528989" cy="6848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spcBef>
                <a:spcPts val="3800"/>
              </a:spcBef>
              <a:defRPr sz="1800"/>
            </a:pPr>
            <a:r>
              <a:rPr sz="4000" dirty="0">
                <a:latin typeface="Candara" panose="020E0502030303020204" pitchFamily="34" charset="0"/>
              </a:rPr>
              <a:t>Autonomy</a:t>
            </a:r>
          </a:p>
          <a:p>
            <a:pPr lvl="0" algn="l">
              <a:spcBef>
                <a:spcPts val="3800"/>
              </a:spcBef>
              <a:defRPr sz="1800"/>
            </a:pPr>
            <a:r>
              <a:rPr sz="4000" dirty="0">
                <a:latin typeface="Candara" panose="020E0502030303020204" pitchFamily="34" charset="0"/>
              </a:rPr>
              <a:t>Effortless learning</a:t>
            </a:r>
          </a:p>
          <a:p>
            <a:pPr lvl="0" algn="l">
              <a:spcBef>
                <a:spcPts val="3800"/>
              </a:spcBef>
              <a:defRPr sz="1800"/>
            </a:pPr>
            <a:r>
              <a:rPr sz="4000" dirty="0">
                <a:latin typeface="Candara" panose="020E0502030303020204" pitchFamily="34" charset="0"/>
              </a:rPr>
              <a:t>Language policy</a:t>
            </a:r>
          </a:p>
          <a:p>
            <a:pPr lvl="0" algn="l">
              <a:spcBef>
                <a:spcPts val="3800"/>
              </a:spcBef>
              <a:defRPr sz="1800"/>
            </a:pPr>
            <a:r>
              <a:rPr sz="4000" dirty="0">
                <a:latin typeface="Candara" panose="020E0502030303020204" pitchFamily="34" charset="0"/>
              </a:rPr>
              <a:t>Open doors</a:t>
            </a:r>
          </a:p>
          <a:p>
            <a:pPr lvl="0" algn="l">
              <a:spcBef>
                <a:spcPts val="3800"/>
              </a:spcBef>
              <a:defRPr sz="1800"/>
            </a:pPr>
            <a:r>
              <a:rPr sz="4000" dirty="0">
                <a:latin typeface="Candara" panose="020E0502030303020204" pitchFamily="34" charset="0"/>
              </a:rPr>
              <a:t>Human-centered design</a:t>
            </a:r>
          </a:p>
          <a:p>
            <a:pPr lvl="0" algn="l">
              <a:spcBef>
                <a:spcPts val="3800"/>
              </a:spcBef>
              <a:defRPr sz="1800"/>
            </a:pPr>
            <a:r>
              <a:rPr sz="4000" dirty="0">
                <a:latin typeface="Candara" panose="020E0502030303020204" pitchFamily="34" charset="0"/>
              </a:rPr>
              <a:t>Support staff</a:t>
            </a:r>
          </a:p>
        </p:txBody>
      </p:sp>
      <p:sp>
        <p:nvSpPr>
          <p:cNvPr id="72" name="Shape 72"/>
          <p:cNvSpPr>
            <a:spLocks noGrp="1"/>
          </p:cNvSpPr>
          <p:nvPr>
            <p:ph type="title" idx="4294967295"/>
          </p:nvPr>
        </p:nvSpPr>
        <p:spPr>
          <a:xfrm>
            <a:off x="125511" y="165100"/>
            <a:ext cx="12753778" cy="1698129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/>
          <a:lstStyle/>
          <a:p>
            <a:pPr lvl="0">
              <a:defRPr sz="1800"/>
            </a:pPr>
            <a:r>
              <a:rPr sz="4700" dirty="0">
                <a:latin typeface="Candara" panose="020E0502030303020204" pitchFamily="34" charset="0"/>
              </a:rPr>
              <a:t>Characteristics / Features of an </a:t>
            </a:r>
          </a:p>
          <a:p>
            <a:pPr lvl="0">
              <a:defRPr sz="1800"/>
            </a:pPr>
            <a:r>
              <a:rPr sz="4700" dirty="0">
                <a:latin typeface="Candara" panose="020E0502030303020204" pitchFamily="34" charset="0"/>
              </a:rPr>
              <a:t>English Conversation Lounge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2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1" build="p" animBg="1" advAuto="0"/>
      <p:bldP spid="71" grpId="2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688255" y="524668"/>
            <a:ext cx="6521699" cy="9542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 algn="l">
              <a:lnSpc>
                <a:spcPct val="70000"/>
              </a:lnSpc>
              <a:defRPr sz="1800"/>
            </a:pPr>
            <a:r>
              <a:rPr sz="4000" dirty="0">
                <a:latin typeface="Candara" panose="020E0502030303020204" pitchFamily="34" charset="0"/>
              </a:rPr>
              <a:t>Discussions</a:t>
            </a:r>
          </a:p>
          <a:p>
            <a:pPr lvl="0" algn="l">
              <a:lnSpc>
                <a:spcPct val="70000"/>
              </a:lnSpc>
              <a:defRPr sz="1800"/>
            </a:pPr>
            <a:endParaRPr sz="4000" dirty="0">
              <a:latin typeface="Candara" panose="020E0502030303020204" pitchFamily="34" charset="0"/>
            </a:endParaRPr>
          </a:p>
          <a:p>
            <a:pPr lvl="0" algn="l">
              <a:lnSpc>
                <a:spcPct val="70000"/>
              </a:lnSpc>
              <a:defRPr sz="1800"/>
            </a:pPr>
            <a:r>
              <a:rPr sz="4000" dirty="0">
                <a:latin typeface="Candara" panose="020E0502030303020204" pitchFamily="34" charset="0"/>
              </a:rPr>
              <a:t>Children’s visit to the university lounge</a:t>
            </a:r>
          </a:p>
          <a:p>
            <a:pPr lvl="0" algn="l">
              <a:lnSpc>
                <a:spcPct val="70000"/>
              </a:lnSpc>
              <a:defRPr sz="1800"/>
            </a:pPr>
            <a:endParaRPr sz="4000" dirty="0">
              <a:latin typeface="Candara" panose="020E0502030303020204" pitchFamily="34" charset="0"/>
            </a:endParaRPr>
          </a:p>
          <a:p>
            <a:pPr lvl="0" algn="l">
              <a:lnSpc>
                <a:spcPct val="70000"/>
              </a:lnSpc>
              <a:defRPr sz="1800"/>
            </a:pPr>
            <a:r>
              <a:rPr sz="4000" dirty="0">
                <a:latin typeface="Candara" panose="020E0502030303020204" pitchFamily="34" charset="0"/>
              </a:rPr>
              <a:t>Discussions</a:t>
            </a:r>
          </a:p>
          <a:p>
            <a:pPr lvl="0" algn="l">
              <a:lnSpc>
                <a:spcPct val="70000"/>
              </a:lnSpc>
              <a:defRPr sz="1800"/>
            </a:pPr>
            <a:endParaRPr sz="4000" dirty="0">
              <a:latin typeface="Candara" panose="020E0502030303020204" pitchFamily="34" charset="0"/>
            </a:endParaRPr>
          </a:p>
          <a:p>
            <a:pPr lvl="0" algn="l">
              <a:lnSpc>
                <a:spcPct val="70000"/>
              </a:lnSpc>
              <a:defRPr sz="1800"/>
            </a:pPr>
            <a:r>
              <a:rPr sz="4000" dirty="0">
                <a:latin typeface="Candara" panose="020E0502030303020204" pitchFamily="34" charset="0"/>
              </a:rPr>
              <a:t>Plans and purchases</a:t>
            </a:r>
          </a:p>
          <a:p>
            <a:pPr lvl="0" algn="l">
              <a:lnSpc>
                <a:spcPct val="70000"/>
              </a:lnSpc>
              <a:defRPr sz="1800"/>
            </a:pPr>
            <a:endParaRPr sz="4000" dirty="0">
              <a:latin typeface="Candara" panose="020E0502030303020204" pitchFamily="34" charset="0"/>
            </a:endParaRPr>
          </a:p>
          <a:p>
            <a:pPr lvl="0" algn="l">
              <a:lnSpc>
                <a:spcPct val="70000"/>
              </a:lnSpc>
              <a:defRPr sz="1800"/>
            </a:pPr>
            <a:r>
              <a:rPr sz="4000" dirty="0">
                <a:latin typeface="Candara" panose="020E0502030303020204" pitchFamily="34" charset="0"/>
              </a:rPr>
              <a:t>Training volunteers</a:t>
            </a:r>
          </a:p>
          <a:p>
            <a:pPr lvl="0" algn="l">
              <a:lnSpc>
                <a:spcPct val="70000"/>
              </a:lnSpc>
              <a:defRPr sz="1800"/>
            </a:pPr>
            <a:endParaRPr sz="4000" dirty="0">
              <a:latin typeface="Candara" panose="020E0502030303020204" pitchFamily="34" charset="0"/>
            </a:endParaRPr>
          </a:p>
          <a:p>
            <a:pPr lvl="0" algn="l">
              <a:lnSpc>
                <a:spcPct val="70000"/>
              </a:lnSpc>
              <a:defRPr sz="1800"/>
            </a:pPr>
            <a:r>
              <a:rPr sz="4000" dirty="0">
                <a:latin typeface="Candara" panose="020E0502030303020204" pitchFamily="34" charset="0"/>
              </a:rPr>
              <a:t>Facebook group (later LINE)</a:t>
            </a:r>
          </a:p>
          <a:p>
            <a:pPr lvl="0" algn="l">
              <a:lnSpc>
                <a:spcPct val="70000"/>
              </a:lnSpc>
              <a:defRPr sz="1800"/>
            </a:pPr>
            <a:endParaRPr sz="4000" dirty="0">
              <a:latin typeface="Candara" panose="020E0502030303020204" pitchFamily="34" charset="0"/>
            </a:endParaRPr>
          </a:p>
          <a:p>
            <a:pPr lvl="0" algn="l">
              <a:lnSpc>
                <a:spcPct val="70000"/>
              </a:lnSpc>
              <a:defRPr sz="1800"/>
            </a:pPr>
            <a:r>
              <a:rPr sz="4000" dirty="0">
                <a:latin typeface="Candara" panose="020E0502030303020204" pitchFamily="34" charset="0"/>
              </a:rPr>
              <a:t>Opening Ceremony</a:t>
            </a:r>
          </a:p>
          <a:p>
            <a:pPr lvl="0" algn="l">
              <a:lnSpc>
                <a:spcPct val="70000"/>
              </a:lnSpc>
              <a:defRPr sz="1800"/>
            </a:pPr>
            <a:endParaRPr sz="4000" dirty="0">
              <a:latin typeface="Candara" panose="020E0502030303020204" pitchFamily="34" charset="0"/>
            </a:endParaRPr>
          </a:p>
          <a:p>
            <a:pPr lvl="0" algn="l">
              <a:lnSpc>
                <a:spcPct val="70000"/>
              </a:lnSpc>
              <a:defRPr sz="1800"/>
            </a:pPr>
            <a:r>
              <a:rPr sz="4000" dirty="0">
                <a:latin typeface="Candara" panose="020E0502030303020204" pitchFamily="34" charset="0"/>
              </a:rPr>
              <a:t>English World starts</a:t>
            </a:r>
          </a:p>
          <a:p>
            <a:pPr lvl="0" algn="l">
              <a:lnSpc>
                <a:spcPct val="70000"/>
              </a:lnSpc>
              <a:defRPr sz="1800"/>
            </a:pPr>
            <a:endParaRPr sz="4000" dirty="0">
              <a:latin typeface="Candara" panose="020E0502030303020204" pitchFamily="34" charset="0"/>
            </a:endParaRPr>
          </a:p>
          <a:p>
            <a:pPr lvl="0" algn="l">
              <a:lnSpc>
                <a:spcPct val="70000"/>
              </a:lnSpc>
              <a:defRPr sz="1800"/>
            </a:pPr>
            <a:r>
              <a:rPr sz="4000" dirty="0">
                <a:latin typeface="Candara" panose="020E0502030303020204" pitchFamily="34" charset="0"/>
              </a:rPr>
              <a:t>Website created</a:t>
            </a:r>
          </a:p>
          <a:p>
            <a:pPr lvl="0" algn="l">
              <a:lnSpc>
                <a:spcPct val="70000"/>
              </a:lnSpc>
              <a:defRPr sz="1800"/>
            </a:pPr>
            <a:endParaRPr sz="4000" dirty="0">
              <a:latin typeface="Candara" panose="020E0502030303020204" pitchFamily="34" charset="0"/>
            </a:endParaRPr>
          </a:p>
          <a:p>
            <a:pPr lvl="0" algn="l">
              <a:lnSpc>
                <a:spcPct val="70000"/>
              </a:lnSpc>
              <a:defRPr sz="1800"/>
            </a:pPr>
            <a:r>
              <a:rPr sz="4000" dirty="0">
                <a:latin typeface="Candara" panose="020E0502030303020204" pitchFamily="34" charset="0"/>
              </a:rPr>
              <a:t>Ongoing training / purchasing</a:t>
            </a:r>
          </a:p>
        </p:txBody>
      </p:sp>
      <p:pic>
        <p:nvPicPr>
          <p:cNvPr id="75" name="children in loun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29665" y="925609"/>
            <a:ext cx="2860941" cy="2145706"/>
          </a:xfrm>
          <a:prstGeom prst="rect">
            <a:avLst/>
          </a:prstGeom>
          <a:ln w="25400">
            <a:miter lim="400000"/>
          </a:ln>
          <a:effectLst>
            <a:outerShdw blurRad="127000" dist="50800" dir="5400000" rotWithShape="0">
              <a:srgbClr val="000000">
                <a:alpha val="69777"/>
              </a:srgbClr>
            </a:outerShdw>
          </a:effectLst>
        </p:spPr>
      </p:pic>
      <p:pic>
        <p:nvPicPr>
          <p:cNvPr id="76" name="OC.tif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09950" y="3223711"/>
            <a:ext cx="3916371" cy="2401323"/>
          </a:xfrm>
          <a:prstGeom prst="rect">
            <a:avLst/>
          </a:prstGeom>
          <a:ln w="25400">
            <a:miter lim="400000"/>
          </a:ln>
          <a:effectLst>
            <a:outerShdw blurRad="127000" dist="508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77" name="Web.tif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840047" y="5850876"/>
            <a:ext cx="3551377" cy="3725464"/>
          </a:xfrm>
          <a:prstGeom prst="rect">
            <a:avLst/>
          </a:prstGeom>
          <a:ln w="25400">
            <a:miter lim="400000"/>
          </a:ln>
          <a:effectLst>
            <a:outerShdw blurRad="127000" dist="508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78" name="Shape 78"/>
          <p:cNvSpPr>
            <a:spLocks noGrp="1"/>
          </p:cNvSpPr>
          <p:nvPr>
            <p:ph type="title" idx="4294967295"/>
          </p:nvPr>
        </p:nvSpPr>
        <p:spPr>
          <a:xfrm>
            <a:off x="341411" y="0"/>
            <a:ext cx="12753778" cy="88751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/>
          <a:lstStyle>
            <a:lvl1pPr>
              <a:defRPr sz="4700"/>
            </a:lvl1pPr>
          </a:lstStyle>
          <a:p>
            <a:pPr lvl="0">
              <a:defRPr sz="1800"/>
            </a:pPr>
            <a:r>
              <a:rPr sz="4700">
                <a:latin typeface="Candara" panose="020E0502030303020204" pitchFamily="34" charset="0"/>
              </a:rPr>
              <a:t>Getting the Project Off the Ground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1071" y="1271882"/>
            <a:ext cx="5917706" cy="5861773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81" name="10620360_657236687722509_6842642510733945026_o.jpg"/>
          <p:cNvPicPr/>
          <p:nvPr/>
        </p:nvPicPr>
        <p:blipFill>
          <a:blip r:embed="rId3">
            <a:extLst/>
          </a:blip>
          <a:srcRect l="12951" t="4238" r="32505" b="1445"/>
          <a:stretch>
            <a:fillRect/>
          </a:stretch>
        </p:blipFill>
        <p:spPr>
          <a:xfrm>
            <a:off x="6644084" y="1213246"/>
            <a:ext cx="5675611" cy="7327157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82" name="Shape 82"/>
          <p:cNvSpPr/>
          <p:nvPr/>
        </p:nvSpPr>
        <p:spPr>
          <a:xfrm>
            <a:off x="396155" y="6775450"/>
            <a:ext cx="4612830" cy="1836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l">
              <a:defRPr sz="3900"/>
            </a:lvl1pPr>
          </a:lstStyle>
          <a:p>
            <a:pPr lvl="0">
              <a:defRPr sz="1800"/>
            </a:pPr>
            <a:r>
              <a:rPr sz="3900">
                <a:latin typeface="Candara" panose="020E0502030303020204" pitchFamily="34" charset="0"/>
              </a:rPr>
              <a:t>Entry Gate</a:t>
            </a:r>
          </a:p>
        </p:txBody>
      </p:sp>
      <p:grpSp>
        <p:nvGrpSpPr>
          <p:cNvPr id="85" name="Group 85"/>
          <p:cNvGrpSpPr/>
          <p:nvPr/>
        </p:nvGrpSpPr>
        <p:grpSpPr>
          <a:xfrm>
            <a:off x="6572758" y="1179534"/>
            <a:ext cx="5818361" cy="7799069"/>
            <a:chOff x="0" y="0"/>
            <a:chExt cx="5818360" cy="7799067"/>
          </a:xfrm>
        </p:grpSpPr>
        <p:pic>
          <p:nvPicPr>
            <p:cNvPr id="83" name="pasted-image.tif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5818361" cy="45827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" name="Shape 84"/>
            <p:cNvSpPr/>
            <p:nvPr/>
          </p:nvSpPr>
          <p:spPr>
            <a:xfrm>
              <a:off x="5841" y="4586265"/>
              <a:ext cx="5806679" cy="321280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86" name="Shape 86"/>
          <p:cNvSpPr/>
          <p:nvPr/>
        </p:nvSpPr>
        <p:spPr>
          <a:xfrm>
            <a:off x="3977555" y="69850"/>
            <a:ext cx="6577234" cy="1098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l">
              <a:defRPr sz="6200"/>
            </a:lvl1pPr>
          </a:lstStyle>
          <a:p>
            <a:pPr lvl="0">
              <a:defRPr sz="1800"/>
            </a:pPr>
            <a:r>
              <a:rPr sz="6200" dirty="0">
                <a:latin typeface="Candara" panose="020E0502030303020204" pitchFamily="34" charset="0"/>
              </a:rPr>
              <a:t>English World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asted-image.png"/>
          <p:cNvPicPr/>
          <p:nvPr/>
        </p:nvPicPr>
        <p:blipFill>
          <a:blip r:embed="rId2">
            <a:extLst/>
          </a:blip>
          <a:srcRect l="30806" r="20792" b="14596"/>
          <a:stretch>
            <a:fillRect/>
          </a:stretch>
        </p:blipFill>
        <p:spPr>
          <a:xfrm>
            <a:off x="6994280" y="4540716"/>
            <a:ext cx="5083714" cy="6696998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pasted-image.png"/>
          <p:cNvPicPr/>
          <p:nvPr/>
        </p:nvPicPr>
        <p:blipFill>
          <a:blip r:embed="rId3">
            <a:extLst/>
          </a:blip>
          <a:srcRect l="8761" t="15199" r="33430" b="15199"/>
          <a:stretch>
            <a:fillRect/>
          </a:stretch>
        </p:blipFill>
        <p:spPr>
          <a:xfrm>
            <a:off x="576288" y="4528393"/>
            <a:ext cx="6341515" cy="5700267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Poi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4982" y="19064"/>
            <a:ext cx="5913267" cy="4434951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dominoes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043291" y="312403"/>
            <a:ext cx="4985551" cy="41598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crowded EW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2359" y="-51445"/>
            <a:ext cx="13196975" cy="98564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1348655" y="-273050"/>
            <a:ext cx="4264473" cy="1836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algn="l">
              <a:defRPr sz="6200"/>
            </a:lvl1pPr>
          </a:lstStyle>
          <a:p>
            <a:pPr lvl="0">
              <a:defRPr sz="1800"/>
            </a:pPr>
            <a:r>
              <a:rPr sz="6200">
                <a:latin typeface="Candara" panose="020E0502030303020204" pitchFamily="34" charset="0"/>
              </a:rPr>
              <a:t>EW Song</a:t>
            </a:r>
          </a:p>
        </p:txBody>
      </p:sp>
      <p:sp>
        <p:nvSpPr>
          <p:cNvPr id="96" name="Shape 96"/>
          <p:cNvSpPr/>
          <p:nvPr/>
        </p:nvSpPr>
        <p:spPr>
          <a:xfrm>
            <a:off x="1306958" y="1530350"/>
            <a:ext cx="9806683" cy="74621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 algn="l">
              <a:defRPr sz="1800"/>
            </a:pPr>
            <a:r>
              <a:rPr sz="5500" dirty="0">
                <a:latin typeface="Candara" panose="020E0502030303020204" pitchFamily="34" charset="0"/>
              </a:rPr>
              <a:t>English World </a:t>
            </a:r>
          </a:p>
          <a:p>
            <a:pPr lvl="0" algn="l">
              <a:defRPr sz="1800"/>
            </a:pPr>
            <a:r>
              <a:rPr sz="5500" dirty="0">
                <a:latin typeface="Candara" panose="020E0502030303020204" pitchFamily="34" charset="0"/>
              </a:rPr>
              <a:t>English World</a:t>
            </a:r>
          </a:p>
          <a:p>
            <a:pPr lvl="0" algn="l">
              <a:defRPr sz="1800"/>
            </a:pPr>
            <a:r>
              <a:rPr sz="5500" dirty="0">
                <a:latin typeface="Candara" panose="020E0502030303020204" pitchFamily="34" charset="0"/>
              </a:rPr>
              <a:t>English World</a:t>
            </a:r>
          </a:p>
          <a:p>
            <a:pPr lvl="0" algn="l">
              <a:defRPr sz="1800"/>
            </a:pPr>
            <a:r>
              <a:rPr sz="5500" dirty="0">
                <a:latin typeface="Candara" panose="020E0502030303020204" pitchFamily="34" charset="0"/>
              </a:rPr>
              <a:t>English World</a:t>
            </a:r>
          </a:p>
          <a:p>
            <a:pPr lvl="0" algn="l">
              <a:defRPr sz="1800"/>
            </a:pPr>
            <a:endParaRPr sz="5500" dirty="0">
              <a:latin typeface="Candara" panose="020E0502030303020204" pitchFamily="34" charset="0"/>
            </a:endParaRPr>
          </a:p>
          <a:p>
            <a:pPr lvl="0" algn="l">
              <a:defRPr sz="1800"/>
            </a:pPr>
            <a:r>
              <a:rPr sz="5500" dirty="0">
                <a:latin typeface="Candara" panose="020E0502030303020204" pitchFamily="34" charset="0"/>
              </a:rPr>
              <a:t>Let’s speak English</a:t>
            </a:r>
          </a:p>
          <a:p>
            <a:pPr lvl="0" algn="l">
              <a:defRPr sz="1800"/>
            </a:pPr>
            <a:r>
              <a:rPr sz="5500" dirty="0">
                <a:latin typeface="Candara" panose="020E0502030303020204" pitchFamily="34" charset="0"/>
              </a:rPr>
              <a:t>Let’s be friendly</a:t>
            </a:r>
          </a:p>
          <a:p>
            <a:pPr lvl="0" algn="l">
              <a:defRPr sz="1800"/>
            </a:pPr>
            <a:r>
              <a:rPr sz="5500" dirty="0">
                <a:latin typeface="Candara" panose="020E0502030303020204" pitchFamily="34" charset="0"/>
              </a:rPr>
              <a:t>Let’s speak out</a:t>
            </a:r>
          </a:p>
          <a:p>
            <a:pPr lvl="0" algn="l">
              <a:defRPr sz="1800"/>
            </a:pPr>
            <a:r>
              <a:rPr sz="5500" dirty="0">
                <a:latin typeface="Candara" panose="020E0502030303020204" pitchFamily="34" charset="0"/>
              </a:rPr>
              <a:t>In English World</a:t>
            </a:r>
          </a:p>
        </p:txBody>
      </p:sp>
      <p:pic>
        <p:nvPicPr>
          <p:cNvPr id="97" name="EW song.mp3"/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279159" y="3324324"/>
            <a:ext cx="1651001" cy="83820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9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Chart 99"/>
          <p:cNvGraphicFramePr/>
          <p:nvPr>
            <p:extLst>
              <p:ext uri="{D42A27DB-BD31-4B8C-83A1-F6EECF244321}">
                <p14:modId xmlns:p14="http://schemas.microsoft.com/office/powerpoint/2010/main" val="4226958152"/>
              </p:ext>
            </p:extLst>
          </p:nvPr>
        </p:nvGraphicFramePr>
        <p:xfrm>
          <a:off x="400050" y="1536700"/>
          <a:ext cx="7696200" cy="769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0" name="Shape 100"/>
          <p:cNvSpPr/>
          <p:nvPr/>
        </p:nvSpPr>
        <p:spPr>
          <a:xfrm>
            <a:off x="2195491" y="6007974"/>
            <a:ext cx="4600618" cy="1395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Theory and Practice</a:t>
            </a:r>
          </a:p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(English)</a:t>
            </a:r>
          </a:p>
        </p:txBody>
      </p:sp>
      <p:sp>
        <p:nvSpPr>
          <p:cNvPr id="101" name="Shape 101"/>
          <p:cNvSpPr/>
          <p:nvPr/>
        </p:nvSpPr>
        <p:spPr>
          <a:xfrm>
            <a:off x="6271932" y="1956674"/>
            <a:ext cx="2848537" cy="1395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Background</a:t>
            </a:r>
          </a:p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(Japanese)</a:t>
            </a:r>
          </a:p>
        </p:txBody>
      </p:sp>
      <p:sp>
        <p:nvSpPr>
          <p:cNvPr id="102" name="Shape 102"/>
          <p:cNvSpPr/>
          <p:nvPr/>
        </p:nvSpPr>
        <p:spPr>
          <a:xfrm>
            <a:off x="1668558" y="2471708"/>
            <a:ext cx="2606484" cy="2041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Rules / </a:t>
            </a:r>
          </a:p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Policy </a:t>
            </a:r>
          </a:p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(Japanese)</a:t>
            </a:r>
          </a:p>
        </p:txBody>
      </p:sp>
      <p:sp>
        <p:nvSpPr>
          <p:cNvPr id="103" name="Shape 103"/>
          <p:cNvSpPr/>
          <p:nvPr/>
        </p:nvSpPr>
        <p:spPr>
          <a:xfrm>
            <a:off x="5285463" y="260539"/>
            <a:ext cx="2814874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EW Training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4978400" y="3238500"/>
            <a:ext cx="127000" cy="901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106" name="a.baa-cute-little-bells-imitating-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07951"/>
            <a:ext cx="8855381" cy="10287002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6134100" y="381000"/>
            <a:ext cx="5638800" cy="24384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/>
          <a:lstStyle/>
          <a:p>
            <a:pPr lvl="0">
              <a:defRPr sz="1800"/>
            </a:pPr>
            <a:r>
              <a:rPr sz="8400">
                <a:latin typeface="Candara" panose="020E0502030303020204" pitchFamily="34" charset="0"/>
              </a:rPr>
              <a:t>Role Models</a:t>
            </a:r>
          </a:p>
        </p:txBody>
      </p:sp>
      <p:sp>
        <p:nvSpPr>
          <p:cNvPr id="108" name="Shape 108"/>
          <p:cNvSpPr/>
          <p:nvPr/>
        </p:nvSpPr>
        <p:spPr>
          <a:xfrm>
            <a:off x="4558915" y="9366249"/>
            <a:ext cx="4054005" cy="3937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defRPr sz="2000" u="sng">
                <a:hlinkClick r:id="rId3"/>
              </a:defRPr>
            </a:lvl1pPr>
          </a:lstStyle>
          <a:p>
            <a:pPr lvl="0">
              <a:defRPr sz="1800" u="none"/>
            </a:pPr>
            <a:r>
              <a:rPr sz="2000" u="sng">
                <a:hlinkClick r:id="rId3"/>
              </a:rPr>
              <a:t>http://imgur.com/gallery/W1GvXw4</a:t>
            </a:r>
          </a:p>
        </p:txBody>
      </p:sp>
      <p:sp>
        <p:nvSpPr>
          <p:cNvPr id="109" name="Shape 109"/>
          <p:cNvSpPr/>
          <p:nvPr/>
        </p:nvSpPr>
        <p:spPr>
          <a:xfrm>
            <a:off x="11900361" y="9290050"/>
            <a:ext cx="1040478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/>
            </a:lvl1pPr>
          </a:lstStyle>
          <a:p>
            <a:pPr lvl="0">
              <a:defRPr sz="1800"/>
            </a:pPr>
            <a:r>
              <a:rPr sz="1500"/>
              <a:t>EW Training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/>
        </p:nvSpPr>
        <p:spPr>
          <a:xfrm>
            <a:off x="6570616" y="0"/>
            <a:ext cx="6281783" cy="10133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lang="en-US" altLang="ja-JP" sz="3600" b="1" dirty="0" smtClean="0">
                <a:latin typeface="Candara" panose="020E0502030303020204" pitchFamily="34" charset="0"/>
              </a:rPr>
              <a:t>B</a:t>
            </a:r>
            <a:r>
              <a:rPr sz="3600" b="1" dirty="0" smtClean="0">
                <a:latin typeface="Candara" panose="020E0502030303020204" pitchFamily="34" charset="0"/>
              </a:rPr>
              <a:t>ad </a:t>
            </a:r>
            <a:r>
              <a:rPr sz="3600" b="1" dirty="0">
                <a:latin typeface="Candara" panose="020E0502030303020204" pitchFamily="34" charset="0"/>
              </a:rPr>
              <a:t>Role Model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dirty="0">
                <a:latin typeface="Candara" panose="020E0502030303020204" pitchFamily="34" charset="0"/>
              </a:rPr>
              <a:t>Speaks Japanese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dirty="0">
                <a:latin typeface="Candara" panose="020E0502030303020204" pitchFamily="34" charset="0"/>
              </a:rPr>
              <a:t>Feels only ‘special’ or ‘clever’ people can speak English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dirty="0">
                <a:latin typeface="Candara" panose="020E0502030303020204" pitchFamily="34" charset="0"/>
              </a:rPr>
              <a:t>Is not comfortable speaking English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dirty="0">
                <a:latin typeface="Candara" panose="020E0502030303020204" pitchFamily="34" charset="0"/>
              </a:rPr>
              <a:t>Thinks/says English is difficult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dirty="0">
                <a:latin typeface="Candara" panose="020E0502030303020204" pitchFamily="34" charset="0"/>
              </a:rPr>
              <a:t>Doesn’t read English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dirty="0">
                <a:latin typeface="Candara" panose="020E0502030303020204" pitchFamily="34" charset="0"/>
              </a:rPr>
              <a:t>Is not comfortable with western traditions like using first names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endParaRPr sz="4200" dirty="0"/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endParaRPr sz="4200" dirty="0"/>
          </a:p>
        </p:txBody>
      </p:sp>
      <p:sp>
        <p:nvSpPr>
          <p:cNvPr id="112" name="Shape 112"/>
          <p:cNvSpPr/>
          <p:nvPr/>
        </p:nvSpPr>
        <p:spPr>
          <a:xfrm>
            <a:off x="130628" y="0"/>
            <a:ext cx="6232071" cy="977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endParaRPr lang="en-US" sz="3600" b="1" dirty="0" smtClean="0">
              <a:latin typeface="Candara" panose="020E0502030303020204" pitchFamily="34" charset="0"/>
            </a:endParaRP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b="1" dirty="0" smtClean="0">
                <a:latin typeface="Candara" panose="020E0502030303020204" pitchFamily="34" charset="0"/>
              </a:rPr>
              <a:t>Good </a:t>
            </a:r>
            <a:r>
              <a:rPr sz="3600" b="1" dirty="0">
                <a:latin typeface="Candara" panose="020E0502030303020204" pitchFamily="34" charset="0"/>
              </a:rPr>
              <a:t>Role Model 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dirty="0">
                <a:latin typeface="Candara" panose="020E0502030303020204" pitchFamily="34" charset="0"/>
              </a:rPr>
              <a:t>Speaks English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dirty="0">
                <a:latin typeface="Candara" panose="020E0502030303020204" pitchFamily="34" charset="0"/>
              </a:rPr>
              <a:t>Feels it’s natural and normal to speak English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dirty="0">
                <a:latin typeface="Candara" panose="020E0502030303020204" pitchFamily="34" charset="0"/>
              </a:rPr>
              <a:t>Is comfortable speaking English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dirty="0">
                <a:latin typeface="Candara" panose="020E0502030303020204" pitchFamily="34" charset="0"/>
              </a:rPr>
              <a:t>Thinks English is easy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dirty="0">
                <a:latin typeface="Candara" panose="020E0502030303020204" pitchFamily="34" charset="0"/>
              </a:rPr>
              <a:t>Uses English with other Japanese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dirty="0">
                <a:latin typeface="Candara" panose="020E0502030303020204" pitchFamily="34" charset="0"/>
              </a:rPr>
              <a:t>Reads English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r>
              <a:rPr sz="3600" dirty="0">
                <a:latin typeface="Candara" panose="020E0502030303020204" pitchFamily="34" charset="0"/>
              </a:rPr>
              <a:t>Is comfortable with western traditions like using first names</a:t>
            </a:r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endParaRPr sz="4200" dirty="0"/>
          </a:p>
          <a:p>
            <a:pPr lvl="0" algn="l">
              <a:lnSpc>
                <a:spcPct val="90000"/>
              </a:lnSpc>
              <a:spcBef>
                <a:spcPts val="2400"/>
              </a:spcBef>
              <a:defRPr sz="1800"/>
            </a:pPr>
            <a:endParaRPr sz="4200" dirty="0"/>
          </a:p>
        </p:txBody>
      </p:sp>
      <p:sp>
        <p:nvSpPr>
          <p:cNvPr id="113" name="Shape 113"/>
          <p:cNvSpPr/>
          <p:nvPr/>
        </p:nvSpPr>
        <p:spPr>
          <a:xfrm>
            <a:off x="11900361" y="9290050"/>
            <a:ext cx="1040478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/>
            </a:lvl1pPr>
          </a:lstStyle>
          <a:p>
            <a:pPr lvl="0">
              <a:defRPr sz="1800"/>
            </a:pPr>
            <a:r>
              <a:rPr sz="1500"/>
              <a:t>EW Training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1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603010" y="-1328738"/>
            <a:ext cx="15465886" cy="10315626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hape 116"/>
          <p:cNvSpPr/>
          <p:nvPr/>
        </p:nvSpPr>
        <p:spPr>
          <a:xfrm>
            <a:off x="3810000" y="4610100"/>
            <a:ext cx="127000" cy="901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17" name="Shape 117"/>
          <p:cNvSpPr/>
          <p:nvPr/>
        </p:nvSpPr>
        <p:spPr>
          <a:xfrm>
            <a:off x="1085459" y="165100"/>
            <a:ext cx="4067027" cy="1155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200"/>
            </a:lvl1pPr>
          </a:lstStyle>
          <a:p>
            <a:pPr lvl="0">
              <a:defRPr sz="1800"/>
            </a:pPr>
            <a:r>
              <a:rPr sz="7200"/>
              <a:t>Immersion</a:t>
            </a:r>
          </a:p>
        </p:txBody>
      </p:sp>
      <p:sp>
        <p:nvSpPr>
          <p:cNvPr id="118" name="Shape 118"/>
          <p:cNvSpPr/>
          <p:nvPr/>
        </p:nvSpPr>
        <p:spPr>
          <a:xfrm>
            <a:off x="1994222" y="9124949"/>
            <a:ext cx="7898756" cy="546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000" u="sng">
                <a:hlinkClick r:id="rId3"/>
              </a:defRPr>
            </a:lvl1pPr>
          </a:lstStyle>
          <a:p>
            <a:pPr lvl="0">
              <a:defRPr sz="1800" u="none"/>
            </a:pPr>
            <a:r>
              <a:rPr sz="3000" u="sng">
                <a:hlinkClick r:id="rId3"/>
              </a:rPr>
              <a:t>https://www.flickr.com/photos/grutho/8465256186</a:t>
            </a:r>
          </a:p>
        </p:txBody>
      </p:sp>
      <p:pic>
        <p:nvPicPr>
          <p:cNvPr id="119" name="pasted-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122594" y="9244176"/>
            <a:ext cx="873319" cy="307647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/>
          <p:nvPr/>
        </p:nvSpPr>
        <p:spPr>
          <a:xfrm>
            <a:off x="11900361" y="9290050"/>
            <a:ext cx="1040478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/>
            </a:lvl1pPr>
          </a:lstStyle>
          <a:p>
            <a:pPr lvl="0">
              <a:defRPr sz="1800"/>
            </a:pPr>
            <a:r>
              <a:rPr sz="1500"/>
              <a:t>EW Training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body" idx="1"/>
          </p:nvPr>
        </p:nvSpPr>
        <p:spPr>
          <a:xfrm>
            <a:off x="825500" y="4686300"/>
            <a:ext cx="10464800" cy="5715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 dirty="0">
                <a:latin typeface="Candara" panose="020E0502030303020204" pitchFamily="34" charset="0"/>
              </a:rPr>
              <a:t>Raspberries! Who needs raspberries?</a:t>
            </a:r>
          </a:p>
          <a:p>
            <a:pPr lvl="0">
              <a:defRPr sz="1800"/>
            </a:pPr>
            <a:r>
              <a:rPr sz="4200" dirty="0">
                <a:latin typeface="Candara" panose="020E0502030303020204" pitchFamily="34" charset="0"/>
              </a:rPr>
              <a:t>Cheese! I need cheese.</a:t>
            </a:r>
          </a:p>
          <a:p>
            <a:pPr lvl="0">
              <a:defRPr sz="1800"/>
            </a:pPr>
            <a:r>
              <a:rPr sz="4200" dirty="0">
                <a:latin typeface="Candara" panose="020E0502030303020204" pitchFamily="34" charset="0"/>
              </a:rPr>
              <a:t>Do you need tea?</a:t>
            </a:r>
          </a:p>
        </p:txBody>
      </p:sp>
      <p:pic>
        <p:nvPicPr>
          <p:cNvPr id="123" name="Shopping-ENG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0680" y="-12700"/>
            <a:ext cx="8468320" cy="5715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hape 124"/>
          <p:cNvSpPr/>
          <p:nvPr/>
        </p:nvSpPr>
        <p:spPr>
          <a:xfrm>
            <a:off x="5833901" y="5746750"/>
            <a:ext cx="3953198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/>
            </a:lvl1pPr>
          </a:lstStyle>
          <a:p>
            <a:pPr lvl="0">
              <a:defRPr sz="1800"/>
            </a:pPr>
            <a:r>
              <a:rPr sz="1000"/>
              <a:t>http://www.englishbooks.jp/catalog/product_info.php/shopping-list-p-27630</a:t>
            </a:r>
          </a:p>
        </p:txBody>
      </p:sp>
      <p:sp>
        <p:nvSpPr>
          <p:cNvPr id="125" name="Shape 125"/>
          <p:cNvSpPr/>
          <p:nvPr/>
        </p:nvSpPr>
        <p:spPr>
          <a:xfrm>
            <a:off x="11900361" y="9290050"/>
            <a:ext cx="1040478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/>
            </a:lvl1pPr>
          </a:lstStyle>
          <a:p>
            <a:pPr lvl="0">
              <a:defRPr sz="1800"/>
            </a:pPr>
            <a:r>
              <a:rPr sz="1500"/>
              <a:t>EW Training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 dirty="0">
                <a:latin typeface="Candara" panose="020E0502030303020204" pitchFamily="34" charset="0"/>
              </a:rPr>
              <a:t>Slowly! Slowly!</a:t>
            </a:r>
          </a:p>
          <a:p>
            <a:pPr lvl="0">
              <a:defRPr sz="1800"/>
            </a:pPr>
            <a:r>
              <a:rPr sz="4200" dirty="0">
                <a:latin typeface="Candara" panose="020E0502030303020204" pitchFamily="34" charset="0"/>
              </a:rPr>
              <a:t>Gently!</a:t>
            </a:r>
          </a:p>
          <a:p>
            <a:pPr lvl="0">
              <a:defRPr sz="1800"/>
            </a:pPr>
            <a:r>
              <a:rPr sz="4200" dirty="0">
                <a:latin typeface="Candara" panose="020E0502030303020204" pitchFamily="34" charset="0"/>
              </a:rPr>
              <a:t>Whose turn is it? Is it my turn?</a:t>
            </a:r>
          </a:p>
          <a:p>
            <a:pPr lvl="0">
              <a:defRPr sz="1800"/>
            </a:pPr>
            <a:r>
              <a:rPr sz="4200" dirty="0">
                <a:latin typeface="Candara" panose="020E0502030303020204" pitchFamily="34" charset="0"/>
              </a:rPr>
              <a:t>It’s wobbling! Oh no!!</a:t>
            </a:r>
          </a:p>
        </p:txBody>
      </p:sp>
      <p:pic>
        <p:nvPicPr>
          <p:cNvPr id="128" name="8524906705_ed0f6940e3_m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88309" y="398611"/>
            <a:ext cx="4659290" cy="277616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hape 129"/>
          <p:cNvSpPr/>
          <p:nvPr/>
        </p:nvSpPr>
        <p:spPr>
          <a:xfrm>
            <a:off x="7470353" y="3365500"/>
            <a:ext cx="342349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/>
            </a:lvl1pPr>
          </a:lstStyle>
          <a:p>
            <a:pPr lvl="0">
              <a:defRPr sz="1800"/>
            </a:pPr>
            <a:r>
              <a:rPr sz="1200"/>
              <a:t>https://www.flickr.com/photos/chrish_99/8524906705</a:t>
            </a:r>
          </a:p>
        </p:txBody>
      </p:sp>
      <p:sp>
        <p:nvSpPr>
          <p:cNvPr id="130" name="Shape 130"/>
          <p:cNvSpPr>
            <a:spLocks noGrp="1"/>
          </p:cNvSpPr>
          <p:nvPr>
            <p:ph type="title"/>
          </p:nvPr>
        </p:nvSpPr>
        <p:spPr>
          <a:xfrm>
            <a:off x="-2044700" y="567491"/>
            <a:ext cx="10464800" cy="24384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>
                <a:latin typeface="Candara" panose="020E0502030303020204" pitchFamily="34" charset="0"/>
              </a:rPr>
              <a:t>Jenga</a:t>
            </a:r>
          </a:p>
        </p:txBody>
      </p:sp>
      <p:sp>
        <p:nvSpPr>
          <p:cNvPr id="131" name="Shape 131"/>
          <p:cNvSpPr/>
          <p:nvPr/>
        </p:nvSpPr>
        <p:spPr>
          <a:xfrm>
            <a:off x="11900361" y="9290050"/>
            <a:ext cx="1040478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/>
            </a:lvl1pPr>
          </a:lstStyle>
          <a:p>
            <a:pPr lvl="0">
              <a:defRPr sz="1800"/>
            </a:pPr>
            <a:r>
              <a:rPr sz="1500"/>
              <a:t>EW Training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title"/>
          </p:nvPr>
        </p:nvSpPr>
        <p:spPr>
          <a:xfrm>
            <a:off x="-2578100" y="831850"/>
            <a:ext cx="10464800" cy="24384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>
                <a:latin typeface="Candara" panose="020E0502030303020204" pitchFamily="34" charset="0"/>
              </a:rPr>
              <a:t>Poi</a:t>
            </a:r>
          </a:p>
        </p:txBody>
      </p:sp>
      <p:sp>
        <p:nvSpPr>
          <p:cNvPr id="134" name="Shape 134"/>
          <p:cNvSpPr>
            <a:spLocks noGrp="1"/>
          </p:cNvSpPr>
          <p:nvPr>
            <p:ph type="body" idx="1"/>
          </p:nvPr>
        </p:nvSpPr>
        <p:spPr>
          <a:xfrm>
            <a:off x="558800" y="3517900"/>
            <a:ext cx="10464800" cy="5715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 dirty="0">
                <a:latin typeface="Candara" panose="020E0502030303020204" pitchFamily="34" charset="0"/>
              </a:rPr>
              <a:t>Draw a circle.</a:t>
            </a:r>
          </a:p>
          <a:p>
            <a:pPr lvl="0">
              <a:defRPr sz="1800"/>
            </a:pPr>
            <a:r>
              <a:rPr sz="4200" dirty="0">
                <a:latin typeface="Candara" panose="020E0502030303020204" pitchFamily="34" charset="0"/>
              </a:rPr>
              <a:t>Go over and under,  over and under.</a:t>
            </a:r>
          </a:p>
          <a:p>
            <a:pPr lvl="0">
              <a:defRPr sz="1800"/>
            </a:pPr>
            <a:r>
              <a:rPr sz="4200" dirty="0">
                <a:latin typeface="Candara" panose="020E0502030303020204" pitchFamily="34" charset="0"/>
              </a:rPr>
              <a:t>Like a helicopter.</a:t>
            </a:r>
          </a:p>
          <a:p>
            <a:pPr lvl="0">
              <a:defRPr sz="1800"/>
            </a:pPr>
            <a:r>
              <a:rPr sz="4200" dirty="0">
                <a:latin typeface="Candara" panose="020E0502030303020204" pitchFamily="34" charset="0"/>
              </a:rPr>
              <a:t>Alternate - go right then left.</a:t>
            </a:r>
          </a:p>
          <a:p>
            <a:pPr lvl="0">
              <a:defRPr sz="1800"/>
            </a:pPr>
            <a:r>
              <a:rPr sz="4200" dirty="0">
                <a:latin typeface="Candara" panose="020E0502030303020204" pitchFamily="34" charset="0"/>
              </a:rPr>
              <a:t>Walk and do poi at the same time.</a:t>
            </a:r>
          </a:p>
        </p:txBody>
      </p:sp>
      <p:sp>
        <p:nvSpPr>
          <p:cNvPr id="135" name="Shape 135"/>
          <p:cNvSpPr/>
          <p:nvPr/>
        </p:nvSpPr>
        <p:spPr>
          <a:xfrm>
            <a:off x="6642100" y="1600200"/>
            <a:ext cx="127000" cy="901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136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52277" y="-1065614"/>
            <a:ext cx="4674996" cy="6233328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hape 137"/>
          <p:cNvSpPr/>
          <p:nvPr/>
        </p:nvSpPr>
        <p:spPr>
          <a:xfrm>
            <a:off x="9494707" y="5264150"/>
            <a:ext cx="332890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pPr lvl="0">
              <a:defRPr sz="1800"/>
            </a:pPr>
            <a:r>
              <a:rPr sz="1000"/>
              <a:t>https://commons.wikimedia.org/wiki/File:Comet-Poi.jpg</a:t>
            </a:r>
          </a:p>
        </p:txBody>
      </p:sp>
      <p:sp>
        <p:nvSpPr>
          <p:cNvPr id="138" name="Shape 138"/>
          <p:cNvSpPr/>
          <p:nvPr/>
        </p:nvSpPr>
        <p:spPr>
          <a:xfrm>
            <a:off x="11900361" y="9290050"/>
            <a:ext cx="1040478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/>
            </a:lvl1pPr>
          </a:lstStyle>
          <a:p>
            <a:pPr lvl="0">
              <a:defRPr sz="1800"/>
            </a:pPr>
            <a:r>
              <a:rPr sz="1500"/>
              <a:t>EW Training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-927100" y="711200"/>
            <a:ext cx="10464800" cy="24384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>
                <a:latin typeface="Candara" panose="020E0502030303020204" pitchFamily="34" charset="0"/>
              </a:rPr>
              <a:t>Conversation</a:t>
            </a:r>
          </a:p>
        </p:txBody>
      </p:sp>
      <p:sp>
        <p:nvSpPr>
          <p:cNvPr id="141" name="Shape 141"/>
          <p:cNvSpPr>
            <a:spLocks noGrp="1"/>
          </p:cNvSpPr>
          <p:nvPr>
            <p:ph type="body" idx="1"/>
          </p:nvPr>
        </p:nvSpPr>
        <p:spPr>
          <a:xfrm>
            <a:off x="1270000" y="3017936"/>
            <a:ext cx="10464800" cy="4766867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Do you like...?</a:t>
            </a:r>
          </a:p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Do you have ...?</a:t>
            </a:r>
          </a:p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Do you come to school by bus?</a:t>
            </a:r>
          </a:p>
        </p:txBody>
      </p:sp>
      <p:sp>
        <p:nvSpPr>
          <p:cNvPr id="142" name="Shape 142"/>
          <p:cNvSpPr/>
          <p:nvPr/>
        </p:nvSpPr>
        <p:spPr>
          <a:xfrm>
            <a:off x="9791700" y="1206500"/>
            <a:ext cx="127000" cy="901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11900361" y="9290050"/>
            <a:ext cx="1040478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/>
            </a:lvl1pPr>
          </a:lstStyle>
          <a:p>
            <a:pPr lvl="0">
              <a:defRPr sz="1800"/>
            </a:pPr>
            <a:r>
              <a:rPr sz="1500"/>
              <a:t>EW Training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title"/>
          </p:nvPr>
        </p:nvSpPr>
        <p:spPr>
          <a:xfrm>
            <a:off x="152400" y="1473200"/>
            <a:ext cx="4800600" cy="27559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>
                <a:latin typeface="Candara" panose="020E0502030303020204" pitchFamily="34" charset="0"/>
              </a:rPr>
              <a:t>Feed language!</a:t>
            </a:r>
          </a:p>
        </p:txBody>
      </p:sp>
      <p:sp>
        <p:nvSpPr>
          <p:cNvPr id="146" name="Shape 146"/>
          <p:cNvSpPr>
            <a:spLocks noGrp="1"/>
          </p:cNvSpPr>
          <p:nvPr>
            <p:ph type="body" idx="1"/>
          </p:nvPr>
        </p:nvSpPr>
        <p:spPr>
          <a:xfrm>
            <a:off x="584200" y="5600700"/>
            <a:ext cx="10464800" cy="3505200"/>
          </a:xfrm>
          <a:prstGeom prst="rect">
            <a:avLst/>
          </a:prstGeom>
        </p:spPr>
        <p:txBody>
          <a:bodyPr lIns="0" tIns="0" rIns="0" bIns="0" numCol="2" spcCol="523240"/>
          <a:lstStyle/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Can I have a go?</a:t>
            </a:r>
          </a:p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Please!</a:t>
            </a:r>
          </a:p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It’s my turn!</a:t>
            </a:r>
          </a:p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Your forgot your passport.</a:t>
            </a:r>
          </a:p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Whoops!</a:t>
            </a:r>
          </a:p>
          <a:p>
            <a:pPr lvl="0">
              <a:defRPr sz="1800"/>
            </a:pPr>
            <a:r>
              <a:rPr sz="4200">
                <a:latin typeface="Candara" panose="020E0502030303020204" pitchFamily="34" charset="0"/>
              </a:rPr>
              <a:t>Sorry!</a:t>
            </a:r>
          </a:p>
        </p:txBody>
      </p:sp>
      <p:pic>
        <p:nvPicPr>
          <p:cNvPr id="147" name="3363070904_82002ab0de_z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8901" y="-26442"/>
            <a:ext cx="6721249" cy="4473831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Shape 148"/>
          <p:cNvSpPr/>
          <p:nvPr/>
        </p:nvSpPr>
        <p:spPr>
          <a:xfrm>
            <a:off x="6374854" y="4540249"/>
            <a:ext cx="4496892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https://www.flickr.com/photos/brianauer/3363070904</a:t>
            </a:r>
          </a:p>
        </p:txBody>
      </p:sp>
      <p:sp>
        <p:nvSpPr>
          <p:cNvPr id="149" name="Shape 149"/>
          <p:cNvSpPr/>
          <p:nvPr/>
        </p:nvSpPr>
        <p:spPr>
          <a:xfrm>
            <a:off x="6409828" y="4903394"/>
            <a:ext cx="2721770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/>
            </a:lvl1pPr>
          </a:lstStyle>
          <a:p>
            <a:pPr lvl="0">
              <a:defRPr sz="1800"/>
            </a:pPr>
            <a:r>
              <a:rPr sz="1000"/>
              <a:t>https://creativecommons.org/licenses/by-nc-nd/2.0/</a:t>
            </a:r>
          </a:p>
        </p:txBody>
      </p:sp>
      <p:sp>
        <p:nvSpPr>
          <p:cNvPr id="150" name="Shape 150"/>
          <p:cNvSpPr/>
          <p:nvPr/>
        </p:nvSpPr>
        <p:spPr>
          <a:xfrm>
            <a:off x="11900361" y="9290050"/>
            <a:ext cx="1040478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/>
            </a:lvl1pPr>
          </a:lstStyle>
          <a:p>
            <a:pPr lvl="0">
              <a:defRPr sz="1800"/>
            </a:pPr>
            <a:r>
              <a:rPr sz="1500"/>
              <a:t>EW Training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1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xfrm>
            <a:off x="1270000" y="4203700"/>
            <a:ext cx="10464800" cy="24384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>
                <a:latin typeface="Candara" panose="020E0502030303020204" pitchFamily="34" charset="0"/>
              </a:rPr>
              <a:t>Racist language</a:t>
            </a:r>
          </a:p>
        </p:txBody>
      </p:sp>
      <p:sp>
        <p:nvSpPr>
          <p:cNvPr id="153" name="Shape 153"/>
          <p:cNvSpPr/>
          <p:nvPr/>
        </p:nvSpPr>
        <p:spPr>
          <a:xfrm>
            <a:off x="2146300" y="1625600"/>
            <a:ext cx="127000" cy="901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154" name="1195442352382851478zeimusu_Warning_sign.svg.h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21200" y="419100"/>
            <a:ext cx="4191000" cy="349250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Shape 155"/>
          <p:cNvSpPr/>
          <p:nvPr/>
        </p:nvSpPr>
        <p:spPr>
          <a:xfrm>
            <a:off x="1130300" y="6121400"/>
            <a:ext cx="104648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8400"/>
            </a:lvl1pPr>
          </a:lstStyle>
          <a:p>
            <a:pPr lvl="0">
              <a:defRPr sz="1800"/>
            </a:pPr>
            <a:r>
              <a:rPr sz="8400" dirty="0">
                <a:latin typeface="Candara" panose="020E0502030303020204" pitchFamily="34" charset="0"/>
              </a:rPr>
              <a:t>Swearing</a:t>
            </a:r>
          </a:p>
        </p:txBody>
      </p:sp>
      <p:sp>
        <p:nvSpPr>
          <p:cNvPr id="156" name="Shape 156"/>
          <p:cNvSpPr/>
          <p:nvPr/>
        </p:nvSpPr>
        <p:spPr>
          <a:xfrm>
            <a:off x="11900361" y="9290050"/>
            <a:ext cx="1040478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/>
            </a:lvl1pPr>
          </a:lstStyle>
          <a:p>
            <a:pPr lvl="0">
              <a:defRPr sz="1800"/>
            </a:pPr>
            <a:r>
              <a:rPr sz="1500"/>
              <a:t>EW Training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/>
          </p:cNvSpPr>
          <p:nvPr>
            <p:ph type="title" idx="4294967295"/>
          </p:nvPr>
        </p:nvSpPr>
        <p:spPr>
          <a:xfrm>
            <a:off x="1473200" y="800100"/>
            <a:ext cx="10464800" cy="24384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400">
                <a:latin typeface="Candara" panose="020E0502030303020204" pitchFamily="34" charset="0"/>
              </a:rPr>
              <a:t>Research</a:t>
            </a:r>
          </a:p>
        </p:txBody>
      </p:sp>
      <p:sp>
        <p:nvSpPr>
          <p:cNvPr id="159" name="Shape 159"/>
          <p:cNvSpPr/>
          <p:nvPr/>
        </p:nvSpPr>
        <p:spPr>
          <a:xfrm>
            <a:off x="1270000" y="2387600"/>
            <a:ext cx="10464800" cy="2774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5000">
                <a:latin typeface="Candara" panose="020E0502030303020204" pitchFamily="34" charset="0"/>
              </a:rPr>
              <a:t>Ongoing research:</a:t>
            </a:r>
          </a:p>
          <a:p>
            <a:pPr lvl="0">
              <a:defRPr sz="1800"/>
            </a:pPr>
            <a:r>
              <a:rPr sz="5000">
                <a:latin typeface="Candara" panose="020E0502030303020204" pitchFamily="34" charset="0"/>
              </a:rPr>
              <a:t>Action research - volunteer training</a:t>
            </a:r>
          </a:p>
        </p:txBody>
      </p:sp>
      <p:sp>
        <p:nvSpPr>
          <p:cNvPr id="160" name="Shape 160"/>
          <p:cNvSpPr/>
          <p:nvPr/>
        </p:nvSpPr>
        <p:spPr>
          <a:xfrm>
            <a:off x="685800" y="5410200"/>
            <a:ext cx="11387485" cy="3239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5000">
                <a:latin typeface="Candara" panose="020E0502030303020204" pitchFamily="34" charset="0"/>
              </a:rPr>
              <a:t>Future research?</a:t>
            </a:r>
          </a:p>
          <a:p>
            <a:pPr lvl="0">
              <a:defRPr sz="1800"/>
            </a:pPr>
            <a:r>
              <a:rPr sz="5000">
                <a:latin typeface="Candara" panose="020E0502030303020204" pitchFamily="34" charset="0"/>
              </a:rPr>
              <a:t>Beneficial effect(s) </a:t>
            </a:r>
          </a:p>
          <a:p>
            <a:pPr lvl="0">
              <a:defRPr sz="1800"/>
            </a:pPr>
            <a:r>
              <a:rPr sz="5000">
                <a:latin typeface="Candara" panose="020E0502030303020204" pitchFamily="34" charset="0"/>
              </a:rPr>
              <a:t>- beliefs / WTC / motivation /</a:t>
            </a:r>
          </a:p>
          <a:p>
            <a:pPr lvl="0">
              <a:defRPr sz="1800"/>
            </a:pPr>
            <a:r>
              <a:rPr sz="5000">
                <a:latin typeface="Candara" panose="020E0502030303020204" pitchFamily="34" charset="0"/>
              </a:rPr>
              <a:t>ability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/>
        </p:nvSpPr>
        <p:spPr>
          <a:xfrm>
            <a:off x="569528" y="2396827"/>
            <a:ext cx="7117333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4000" u="sng">
                <a:hlinkClick r:id="rId2"/>
              </a:defRPr>
            </a:lvl1pPr>
          </a:lstStyle>
          <a:p>
            <a:pPr lvl="0">
              <a:defRPr sz="1800" u="none"/>
            </a:pPr>
            <a:r>
              <a:rPr sz="4000" u="sng">
                <a:latin typeface="Candara" panose="020E0502030303020204" pitchFamily="34" charset="0"/>
                <a:hlinkClick r:id="rId2"/>
              </a:rPr>
              <a:t>http://mooc.ha.shotoku.ac.jp/es/</a:t>
            </a:r>
            <a:endParaRPr sz="4000">
              <a:latin typeface="Candara" panose="020E0502030303020204" pitchFamily="34" charset="0"/>
            </a:endParaRPr>
          </a:p>
        </p:txBody>
      </p:sp>
      <p:pic>
        <p:nvPicPr>
          <p:cNvPr id="163" name="Web.tif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43012" y="778868"/>
            <a:ext cx="3551376" cy="3725464"/>
          </a:xfrm>
          <a:prstGeom prst="rect">
            <a:avLst/>
          </a:prstGeom>
          <a:ln w="25400">
            <a:miter lim="400000"/>
          </a:ln>
          <a:effectLst>
            <a:outerShdw blurRad="127000" dist="508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164" name="Shape 164"/>
          <p:cNvSpPr/>
          <p:nvPr/>
        </p:nvSpPr>
        <p:spPr>
          <a:xfrm>
            <a:off x="377523" y="7603827"/>
            <a:ext cx="6538649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 u="sng">
                <a:hlinkClick r:id="rId4"/>
              </a:defRPr>
            </a:lvl1pPr>
          </a:lstStyle>
          <a:p>
            <a:pPr lvl="0">
              <a:defRPr sz="1800" u="none"/>
            </a:pPr>
            <a:r>
              <a:rPr sz="4000" u="sng">
                <a:latin typeface="Candara" panose="020E0502030303020204" pitchFamily="34" charset="0"/>
                <a:hlinkClick r:id="rId4"/>
              </a:rPr>
              <a:t>www.academia.edu/19569431</a:t>
            </a:r>
            <a:endParaRPr sz="4000">
              <a:latin typeface="Candara" panose="020E0502030303020204" pitchFamily="34" charset="0"/>
            </a:endParaRPr>
          </a:p>
        </p:txBody>
      </p:sp>
      <p:sp>
        <p:nvSpPr>
          <p:cNvPr id="165" name="Shape 165"/>
          <p:cNvSpPr/>
          <p:nvPr/>
        </p:nvSpPr>
        <p:spPr>
          <a:xfrm>
            <a:off x="377523" y="5309286"/>
            <a:ext cx="11553653" cy="2041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/>
          </a:lstStyle>
          <a:p>
            <a:pPr lvl="0">
              <a:defRPr sz="1800"/>
            </a:pPr>
            <a:r>
              <a:rPr sz="4200" dirty="0">
                <a:latin typeface="Candara" panose="020E0502030303020204" pitchFamily="34" charset="0"/>
              </a:rPr>
              <a:t>Creating English Spaces for different educational settings: English spaces at GSGU kindergarten, elementary and junior high school</a:t>
            </a:r>
          </a:p>
        </p:txBody>
      </p:sp>
      <p:sp>
        <p:nvSpPr>
          <p:cNvPr id="166" name="Shape 166"/>
          <p:cNvSpPr>
            <a:spLocks noGrp="1"/>
          </p:cNvSpPr>
          <p:nvPr>
            <p:ph type="title" idx="4294967295"/>
          </p:nvPr>
        </p:nvSpPr>
        <p:spPr>
          <a:xfrm>
            <a:off x="241299" y="241299"/>
            <a:ext cx="4840239" cy="1123158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 lvl="0">
              <a:defRPr sz="1800"/>
            </a:pPr>
            <a:r>
              <a:rPr sz="4000">
                <a:latin typeface="Candara" panose="020E0502030303020204" pitchFamily="34" charset="0"/>
              </a:rPr>
              <a:t>More information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440</Words>
  <Application>Microsoft Office PowerPoint</Application>
  <PresentationFormat>ユーザー設定</PresentationFormat>
  <Paragraphs>140</Paragraphs>
  <Slides>21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6" baseType="lpstr">
      <vt:lpstr>Gill Sans</vt:lpstr>
      <vt:lpstr>Lucida Grande</vt:lpstr>
      <vt:lpstr>Times Roman</vt:lpstr>
      <vt:lpstr>Candara</vt:lpstr>
      <vt:lpstr>White</vt:lpstr>
      <vt:lpstr>English World: An English Space for Elementary School Students</vt:lpstr>
      <vt:lpstr>PowerPoint プレゼンテーション</vt:lpstr>
      <vt:lpstr>PowerPoint プレゼンテーション</vt:lpstr>
      <vt:lpstr>Characteristics / Features of an  English Conversation Lounge</vt:lpstr>
      <vt:lpstr>Getting the Project Off the Ground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Role Models</vt:lpstr>
      <vt:lpstr>PowerPoint プレゼンテーション</vt:lpstr>
      <vt:lpstr>PowerPoint プレゼンテーション</vt:lpstr>
      <vt:lpstr>PowerPoint プレゼンテーション</vt:lpstr>
      <vt:lpstr>Jenga</vt:lpstr>
      <vt:lpstr>Poi</vt:lpstr>
      <vt:lpstr>Conversation</vt:lpstr>
      <vt:lpstr>Feed language!</vt:lpstr>
      <vt:lpstr>Racist language</vt:lpstr>
      <vt:lpstr>Research</vt:lpstr>
      <vt:lpstr>More information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World: An English Space for Elementary School Students</dc:title>
  <cp:lastModifiedBy>クレア　テイラー</cp:lastModifiedBy>
  <cp:revision>2</cp:revision>
  <dcterms:modified xsi:type="dcterms:W3CDTF">2015-12-09T07:21:03Z</dcterms:modified>
</cp:coreProperties>
</file>