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3" r:id="rId9"/>
    <p:sldId id="262" r:id="rId10"/>
    <p:sldId id="265" r:id="rId11"/>
    <p:sldId id="267" r:id="rId12"/>
    <p:sldId id="275" r:id="rId13"/>
    <p:sldId id="273" r:id="rId14"/>
    <p:sldId id="274" r:id="rId15"/>
    <p:sldId id="280" r:id="rId16"/>
    <p:sldId id="279" r:id="rId17"/>
    <p:sldId id="281" r:id="rId18"/>
    <p:sldId id="278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79" autoAdjust="0"/>
  </p:normalViewPr>
  <p:slideViewPr>
    <p:cSldViewPr snapToGrid="0" snapToObjects="1"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992D8-6359-394F-AC30-CCEA91D36481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86A9E-99E4-CA42-A272-2C59115FD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6408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Evaluating a self-access centre - options and challenges</a:t>
            </a:r>
            <a:endParaRPr lang="en-US" dirty="0" smtClean="0">
              <a:effectLst/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most contentious and challenging issues in self-access management is that of evaluation. With a fluid user base and a seemingly endless number of variables, how can the contribution a centre is making be effectively evaluated. This presentation will address a number of options available to SAC managers and give an example from the presenter’s own context, a self-access centre that opened in April 2013.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86A9E-99E4-CA42-A272-2C59115FD05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6383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86A9E-99E4-CA42-A272-2C59115FD05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844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86A9E-99E4-CA42-A272-2C59115FD05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701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Students who use SAC already self-selecting.</a:t>
            </a:r>
          </a:p>
          <a:p>
            <a:r>
              <a:rPr kumimoji="1" lang="en-US" altLang="ja-JP" dirty="0" err="1" smtClean="0"/>
              <a:t>Likelyto</a:t>
            </a:r>
            <a:r>
              <a:rPr kumimoji="1" lang="en-US" altLang="ja-JP" dirty="0" smtClean="0"/>
              <a:t> be students who may do</a:t>
            </a:r>
            <a:r>
              <a:rPr kumimoji="1" lang="en-US" altLang="ja-JP" baseline="0" dirty="0" smtClean="0"/>
              <a:t> well without SAC/be more self-directed.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86A9E-99E4-CA42-A272-2C59115FD05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99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ja-JP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November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 cstate="print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November 26, 2014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1917" y="1676400"/>
            <a:ext cx="5306284" cy="1414099"/>
          </a:xfrm>
        </p:spPr>
        <p:txBody>
          <a:bodyPr>
            <a:normAutofit fontScale="90000"/>
          </a:bodyPr>
          <a:lstStyle/>
          <a:p>
            <a:r>
              <a:rPr lang="en-US" dirty="0"/>
              <a:t>Evaluating a self-access centre - options and </a:t>
            </a:r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1917" y="3203574"/>
            <a:ext cx="5306283" cy="18256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Katherine Thornton, </a:t>
            </a:r>
            <a:r>
              <a:rPr lang="en-US" dirty="0" err="1">
                <a:solidFill>
                  <a:schemeClr val="tx1"/>
                </a:solidFill>
              </a:rPr>
              <a:t>Otemon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Gakuin</a:t>
            </a:r>
            <a:r>
              <a:rPr lang="en-US" dirty="0">
                <a:solidFill>
                  <a:schemeClr val="tx1"/>
                </a:solidFill>
              </a:rPr>
              <a:t> University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JASAL Forum 2014 (JALT)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210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Why evaluate?</a:t>
            </a:r>
          </a:p>
          <a:p>
            <a:r>
              <a:rPr lang="en-US" sz="2800" dirty="0" smtClean="0"/>
              <a:t>What to evaluate?</a:t>
            </a:r>
          </a:p>
          <a:p>
            <a:r>
              <a:rPr lang="en-US" sz="2800" dirty="0" smtClean="0"/>
              <a:t>How to evaluate?</a:t>
            </a:r>
          </a:p>
          <a:p>
            <a:r>
              <a:rPr lang="en-US" altLang="ja-JP" sz="2800" dirty="0" smtClean="0"/>
              <a:t>Challenges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in evaluating SACs</a:t>
            </a:r>
          </a:p>
          <a:p>
            <a:endParaRPr lang="en-US" sz="2800" dirty="0" smtClean="0"/>
          </a:p>
          <a:p>
            <a:r>
              <a:rPr lang="en-US" sz="2800" dirty="0" smtClean="0"/>
              <a:t>An example: English Café at </a:t>
            </a:r>
            <a:r>
              <a:rPr lang="en-US" sz="2800" dirty="0" err="1" smtClean="0"/>
              <a:t>Otemon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137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Why evaluate a self-access centre?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To check whether the centre is meeting learner needs</a:t>
            </a:r>
          </a:p>
          <a:p>
            <a:r>
              <a:rPr kumimoji="1" lang="en-US" altLang="ja-JP" dirty="0" smtClean="0"/>
              <a:t>Identify areas for improvement</a:t>
            </a:r>
          </a:p>
          <a:p>
            <a:r>
              <a:rPr kumimoji="1" lang="en-US" altLang="ja-JP" dirty="0" smtClean="0"/>
              <a:t>Provide feedback for staff (job satisfaction)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To check whether the centre is meeting institutional goals</a:t>
            </a:r>
          </a:p>
          <a:p>
            <a:r>
              <a:rPr kumimoji="1" lang="en-US" altLang="ja-JP" dirty="0" smtClean="0"/>
              <a:t>To account for existing funding </a:t>
            </a:r>
          </a:p>
          <a:p>
            <a:r>
              <a:rPr kumimoji="1" lang="en-US" altLang="ja-JP" dirty="0" smtClean="0"/>
              <a:t>To secure further funding</a:t>
            </a:r>
          </a:p>
          <a:p>
            <a:r>
              <a:rPr kumimoji="1" lang="en-US" altLang="ja-JP" dirty="0" smtClean="0"/>
              <a:t>Promote understanding and support for SALL among stakeholders</a:t>
            </a:r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069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What  to  evaluate?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kumimoji="1" lang="en-US" altLang="ja-JP" sz="2800" dirty="0" smtClean="0"/>
              <a:t>Efficiency &amp; Effectiveness (Gardner &amp; Miller, 1997)</a:t>
            </a:r>
          </a:p>
          <a:p>
            <a:pPr>
              <a:buNone/>
            </a:pPr>
            <a:r>
              <a:rPr kumimoji="1" lang="en-US" altLang="ja-JP" sz="2800" dirty="0" smtClean="0"/>
              <a:t>Efficiency</a:t>
            </a:r>
            <a:endParaRPr kumimoji="1" lang="en-US" altLang="ja-JP" sz="3200" dirty="0" smtClean="0"/>
          </a:p>
          <a:p>
            <a:r>
              <a:rPr kumimoji="1" lang="en-US" altLang="ja-JP" sz="2400" dirty="0" smtClean="0"/>
              <a:t>Quality of management – decision-making process &amp; systems</a:t>
            </a:r>
          </a:p>
          <a:p>
            <a:r>
              <a:rPr kumimoji="1" lang="en-US" altLang="ja-JP" sz="2400" dirty="0" smtClean="0"/>
              <a:t>Value for money – staffing</a:t>
            </a:r>
          </a:p>
          <a:p>
            <a:r>
              <a:rPr kumimoji="1" lang="en-US" altLang="ja-JP" sz="2400" dirty="0" smtClean="0"/>
              <a:t>Value for money – equipment &amp;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What  to  evaluate?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4225564"/>
          </a:xfrm>
        </p:spPr>
        <p:txBody>
          <a:bodyPr/>
          <a:lstStyle/>
          <a:p>
            <a:pPr>
              <a:buNone/>
            </a:pPr>
            <a:r>
              <a:rPr kumimoji="1" lang="en-US" altLang="ja-JP" sz="2800" dirty="0" smtClean="0"/>
              <a:t>Effectiveness (Learner gain (Morrison, 2005)) </a:t>
            </a:r>
          </a:p>
          <a:p>
            <a:r>
              <a:rPr kumimoji="1" lang="en-US" altLang="ja-JP" sz="2400" dirty="0" smtClean="0"/>
              <a:t>Whether the SAC is facilitating language learning</a:t>
            </a:r>
          </a:p>
          <a:p>
            <a:endParaRPr kumimoji="1" lang="ja-JP" altLang="en-US" sz="2400" dirty="0" smtClean="0"/>
          </a:p>
          <a:p>
            <a:r>
              <a:rPr kumimoji="1" lang="en-US" altLang="ja-JP" sz="2400" dirty="0" smtClean="0"/>
              <a:t> Whether the SAC is developing learner autonomy</a:t>
            </a:r>
          </a:p>
          <a:p>
            <a:pPr>
              <a:buNone/>
            </a:pP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Narrowing the evaluation focus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5957" y="4719475"/>
            <a:ext cx="3539748" cy="766926"/>
          </a:xfrm>
        </p:spPr>
        <p:txBody>
          <a:bodyPr>
            <a:noAutofit/>
          </a:bodyPr>
          <a:lstStyle/>
          <a:p>
            <a:r>
              <a:rPr kumimoji="1" lang="en-US" altLang="ja-JP" sz="2800" dirty="0" smtClean="0"/>
              <a:t>Stakeholder requests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79" y="2969430"/>
            <a:ext cx="192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Linguistic gain?</a:t>
            </a:r>
            <a:endParaRPr kumimoji="1" lang="ja-JP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88225" y="2167836"/>
            <a:ext cx="192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Value for money?</a:t>
            </a:r>
            <a:endParaRPr kumimoji="1" lang="ja-JP" altLang="en-US" dirty="0"/>
          </a:p>
        </p:txBody>
      </p:sp>
      <p:pic>
        <p:nvPicPr>
          <p:cNvPr id="13316" name="Picture 4" descr="http://www.chicagonow.com/empowering-ideas-parents/files/2014/01/puzzled-woma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4788" y="1786970"/>
            <a:ext cx="4048125" cy="268605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316777" y="1417638"/>
            <a:ext cx="217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Learner autonomy?</a:t>
            </a:r>
            <a:endParaRPr kumimoji="1" lang="ja-JP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91766" y="2167836"/>
            <a:ext cx="173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Usage patterns?</a:t>
            </a:r>
            <a:endParaRPr kumimoji="1" lang="ja-JP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83779" y="2969430"/>
            <a:ext cx="192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“bums on seats”?</a:t>
            </a:r>
            <a:endParaRPr kumimoji="1" lang="ja-JP" alt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145490" y="4719475"/>
            <a:ext cx="2892917" cy="766926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Char char=""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Mission Statement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3" pitchFamily="18" charset="2"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How  to  evaluate?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Quantitative</a:t>
            </a:r>
          </a:p>
          <a:p>
            <a:pPr lvl="1"/>
            <a:r>
              <a:rPr kumimoji="1" lang="en-US" altLang="ja-JP" dirty="0" smtClean="0"/>
              <a:t>Numbers: Head counts, usage data, borrowing records</a:t>
            </a:r>
          </a:p>
          <a:p>
            <a:pPr lvl="1"/>
            <a:r>
              <a:rPr kumimoji="1" lang="en-US" altLang="ja-JP" dirty="0" smtClean="0"/>
              <a:t>Surveys </a:t>
            </a:r>
          </a:p>
          <a:p>
            <a:pPr lvl="1"/>
            <a:r>
              <a:rPr kumimoji="1" lang="en-US" altLang="ja-JP" dirty="0" smtClean="0"/>
              <a:t>Proficiency test results</a:t>
            </a:r>
          </a:p>
          <a:p>
            <a:pPr lvl="1"/>
            <a:endParaRPr kumimoji="1" lang="en-US" altLang="ja-JP" dirty="0" smtClean="0"/>
          </a:p>
          <a:p>
            <a:r>
              <a:rPr kumimoji="1" lang="en-US" altLang="ja-JP" dirty="0" smtClean="0"/>
              <a:t>Qualitative </a:t>
            </a:r>
          </a:p>
          <a:p>
            <a:pPr lvl="1"/>
            <a:r>
              <a:rPr kumimoji="1" lang="en-US" altLang="ja-JP" dirty="0" smtClean="0"/>
              <a:t>Observations (usage patterns, interactions)</a:t>
            </a:r>
          </a:p>
          <a:p>
            <a:pPr lvl="1"/>
            <a:r>
              <a:rPr kumimoji="1" lang="en-US" altLang="ja-JP" dirty="0" smtClean="0"/>
              <a:t>Interviews (learner perceptions of gain, opinions of SAC)</a:t>
            </a:r>
          </a:p>
          <a:p>
            <a:pPr lvl="1"/>
            <a:r>
              <a:rPr kumimoji="1" lang="en-US" altLang="ja-JP" dirty="0" smtClean="0"/>
              <a:t>Focus groups (users, teachers, management staff)</a:t>
            </a:r>
          </a:p>
          <a:p>
            <a:pPr lvl="1"/>
            <a:r>
              <a:rPr kumimoji="1" lang="en-US" altLang="ja-JP" dirty="0" smtClean="0"/>
              <a:t>Document analysis (SAC reports, learning journals)</a:t>
            </a:r>
          </a:p>
          <a:p>
            <a:pPr lvl="1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Challenges for evaluation</a:t>
            </a:r>
            <a:endParaRPr kumimoji="1" lang="ja-JP" alt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85800" y="1600199"/>
          <a:ext cx="7772400" cy="3675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Course</a:t>
                      </a:r>
                      <a:r>
                        <a:rPr kumimoji="1" lang="en-US" altLang="ja-JP" baseline="0" dirty="0" smtClean="0"/>
                        <a:t> Evaluation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SAC Evaluation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Focus on linguistic gains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Focus on learner autonomy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Finite (homogenous?)</a:t>
                      </a:r>
                      <a:r>
                        <a:rPr kumimoji="1" lang="en-US" altLang="ja-JP" baseline="0" dirty="0" smtClean="0"/>
                        <a:t> group of learners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Fluid-user base,</a:t>
                      </a:r>
                      <a:r>
                        <a:rPr kumimoji="1" lang="en-US" altLang="ja-JP" baseline="0" dirty="0" smtClean="0"/>
                        <a:t> many non-regulars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Students easily accessible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Difficult to</a:t>
                      </a:r>
                      <a:r>
                        <a:rPr kumimoji="1" lang="en-US" altLang="ja-JP" baseline="0" dirty="0" smtClean="0"/>
                        <a:t> access users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Control group often possible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</a:t>
                      </a:r>
                      <a:r>
                        <a:rPr kumimoji="1" lang="en-US" altLang="ja-JP" baseline="0" dirty="0" smtClean="0"/>
                        <a:t> control group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Controlled</a:t>
                      </a:r>
                      <a:r>
                        <a:rPr kumimoji="1" lang="en-US" altLang="ja-JP" baseline="0" dirty="0" smtClean="0"/>
                        <a:t> learning task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Multiplicity of learning opportunities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lang="en-US" altLang="ja-JP" dirty="0" smtClean="0"/>
                        <a:t>Teacher-directed</a:t>
                      </a:r>
                      <a:r>
                        <a:rPr lang="en-US" altLang="ja-JP" baseline="0" dirty="0" smtClean="0"/>
                        <a:t> task</a:t>
                      </a:r>
                      <a:endParaRPr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Imposition on learners</a:t>
                      </a:r>
                      <a:r>
                        <a:rPr kumimoji="1" lang="en-US" altLang="ja-JP" baseline="0" dirty="0" smtClean="0"/>
                        <a:t>’ autonomy</a:t>
                      </a:r>
                      <a:endParaRPr kumimoji="1" lang="ja-JP" altLang="en-US" dirty="0" smtClean="0"/>
                    </a:p>
                  </a:txBody>
                  <a:tcPr anchor="ctr"/>
                </a:tc>
              </a:tr>
              <a:tr h="45937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Some control over variables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Little control over</a:t>
                      </a:r>
                      <a:r>
                        <a:rPr kumimoji="1" lang="en-US" altLang="ja-JP" baseline="0" dirty="0" smtClean="0"/>
                        <a:t> variables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Presenting results of evaluation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ja-JP" sz="2400" dirty="0" smtClean="0"/>
              <a:t>Share with</a:t>
            </a:r>
          </a:p>
          <a:p>
            <a:pPr lvl="1"/>
            <a:r>
              <a:rPr kumimoji="1" lang="en-US" altLang="ja-JP" sz="1800" dirty="0" smtClean="0"/>
              <a:t>Management</a:t>
            </a:r>
          </a:p>
          <a:p>
            <a:pPr lvl="1"/>
            <a:r>
              <a:rPr kumimoji="1" lang="en-US" altLang="ja-JP" sz="1800" dirty="0" smtClean="0"/>
              <a:t>Staff </a:t>
            </a:r>
          </a:p>
          <a:p>
            <a:pPr lvl="1"/>
            <a:r>
              <a:rPr kumimoji="1" lang="en-US" altLang="ja-JP" sz="1800" dirty="0" smtClean="0"/>
              <a:t>Users</a:t>
            </a:r>
          </a:p>
          <a:p>
            <a:pPr lvl="1"/>
            <a:endParaRPr kumimoji="1" lang="en-US" altLang="ja-JP" sz="1800" dirty="0" smtClean="0"/>
          </a:p>
          <a:p>
            <a:r>
              <a:rPr kumimoji="1" lang="en-US" altLang="ja-JP" sz="2400" dirty="0" smtClean="0"/>
              <a:t>Ways to share</a:t>
            </a:r>
          </a:p>
          <a:p>
            <a:pPr lvl="1"/>
            <a:r>
              <a:rPr kumimoji="1" lang="en-US" altLang="ja-JP" sz="1800" dirty="0" smtClean="0"/>
              <a:t>Report</a:t>
            </a:r>
          </a:p>
          <a:p>
            <a:pPr lvl="1"/>
            <a:r>
              <a:rPr kumimoji="1" lang="en-US" altLang="ja-JP" sz="1800" dirty="0" smtClean="0"/>
              <a:t>Presentation</a:t>
            </a:r>
          </a:p>
          <a:p>
            <a:pPr lvl="1"/>
            <a:r>
              <a:rPr kumimoji="1" lang="en-US" altLang="ja-JP" sz="1800" dirty="0" smtClean="0"/>
              <a:t>Newsletter</a:t>
            </a:r>
          </a:p>
          <a:p>
            <a:pPr lvl="1"/>
            <a:r>
              <a:rPr kumimoji="1" lang="en-US" altLang="ja-JP" sz="1800" dirty="0" err="1" smtClean="0"/>
              <a:t>Noticeboards</a:t>
            </a:r>
            <a:endParaRPr kumimoji="1" lang="ja-JP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An example: English Café at </a:t>
            </a:r>
            <a:r>
              <a:rPr kumimoji="1" lang="en-US" altLang="ja-JP" dirty="0" err="1" smtClean="0"/>
              <a:t>Otemon</a:t>
            </a:r>
            <a:endParaRPr kumimoji="1" lang="ja-JP" altLang="en-US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77" r="313"/>
          <a:stretch>
            <a:fillRect/>
          </a:stretch>
        </p:blipFill>
        <p:spPr bwMode="auto">
          <a:xfrm>
            <a:off x="3242978" y="1600200"/>
            <a:ext cx="5523792" cy="373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1658" y="2026763"/>
            <a:ext cx="294131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Otemon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Gakuin</a:t>
            </a:r>
            <a:r>
              <a:rPr kumimoji="1" lang="en-US" altLang="ja-JP" dirty="0" smtClean="0"/>
              <a:t> University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kumimoji="1" lang="en-US" altLang="ja-JP" dirty="0" smtClean="0"/>
              <a:t> Opened April 2013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kumimoji="1" lang="en-US" altLang="ja-JP" dirty="0" smtClean="0"/>
              <a:t> Around 40 – 70 users per day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kumimoji="1" lang="en-US" altLang="ja-JP" dirty="0" smtClean="0"/>
              <a:t> Voluntary usage policy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kumimoji="1" lang="en-US" altLang="ja-JP" dirty="0" smtClean="0"/>
              <a:t> No integration with curriculum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Focus of Evaluation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For university management:</a:t>
            </a:r>
          </a:p>
          <a:p>
            <a:r>
              <a:rPr kumimoji="1" lang="en-US" altLang="ja-JP" dirty="0" smtClean="0"/>
              <a:t>Usage patterns and statistics</a:t>
            </a:r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Mission statement aims:</a:t>
            </a:r>
          </a:p>
          <a:p>
            <a:r>
              <a:rPr kumimoji="1" lang="en-US" altLang="ja-JP" dirty="0" smtClean="0"/>
              <a:t>Student perceptions of impact on </a:t>
            </a:r>
          </a:p>
          <a:p>
            <a:pPr lvl="1"/>
            <a:r>
              <a:rPr kumimoji="1" lang="en-US" altLang="ja-JP" sz="2000" dirty="0" smtClean="0"/>
              <a:t>Attitudes to English/International Exchange</a:t>
            </a:r>
          </a:p>
          <a:p>
            <a:pPr lvl="1"/>
            <a:r>
              <a:rPr kumimoji="1" lang="en-US" altLang="ja-JP" sz="2000" dirty="0" smtClean="0"/>
              <a:t>English proficiency</a:t>
            </a:r>
          </a:p>
          <a:p>
            <a:pPr lvl="1"/>
            <a:r>
              <a:rPr kumimoji="1" lang="en-US" altLang="ja-JP" sz="2000" dirty="0" smtClean="0"/>
              <a:t>Learner autonomy</a:t>
            </a:r>
            <a:endParaRPr kumimoji="1" lang="ja-JP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2879" y="1080996"/>
            <a:ext cx="5851121" cy="540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947" y="899146"/>
            <a:ext cx="3144313" cy="226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65018" y="3631474"/>
            <a:ext cx="2161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User head count per </a:t>
            </a:r>
            <a:r>
              <a:rPr kumimoji="1" lang="en-US" altLang="ja-JP" dirty="0" err="1" smtClean="0"/>
              <a:t>koma</a:t>
            </a:r>
            <a:endParaRPr kumimoji="1" lang="ja-JP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5018" y="4438996"/>
            <a:ext cx="2360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Space usage per </a:t>
            </a:r>
            <a:r>
              <a:rPr kumimoji="1" lang="en-US" altLang="ja-JP" dirty="0" err="1" smtClean="0"/>
              <a:t>koma</a:t>
            </a:r>
            <a:endParaRPr kumimoji="1" lang="ja-JP" altLang="en-US" dirty="0"/>
          </a:p>
        </p:txBody>
      </p:sp>
      <p:sp>
        <p:nvSpPr>
          <p:cNvPr id="8" name="Right Arrow 7"/>
          <p:cNvSpPr/>
          <p:nvPr/>
        </p:nvSpPr>
        <p:spPr>
          <a:xfrm>
            <a:off x="3025833" y="4438996"/>
            <a:ext cx="516427" cy="4904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Up Arrow 8"/>
          <p:cNvSpPr/>
          <p:nvPr/>
        </p:nvSpPr>
        <p:spPr>
          <a:xfrm>
            <a:off x="1554480" y="3159867"/>
            <a:ext cx="739833" cy="44160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Oval 9"/>
          <p:cNvSpPr/>
          <p:nvPr/>
        </p:nvSpPr>
        <p:spPr>
          <a:xfrm>
            <a:off x="4497185" y="203660"/>
            <a:ext cx="1978429" cy="723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Language use</a:t>
            </a:r>
            <a:endParaRPr kumimoji="1" lang="ja-JP" altLang="en-US" dirty="0"/>
          </a:p>
        </p:txBody>
      </p:sp>
      <p:sp>
        <p:nvSpPr>
          <p:cNvPr id="11" name="Oval 10"/>
          <p:cNvSpPr/>
          <p:nvPr/>
        </p:nvSpPr>
        <p:spPr>
          <a:xfrm>
            <a:off x="7805651" y="203660"/>
            <a:ext cx="1338349" cy="723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Purpose</a:t>
            </a:r>
            <a:endParaRPr kumimoji="1" lang="ja-JP" altLang="en-US" dirty="0"/>
          </a:p>
        </p:txBody>
      </p:sp>
      <p:sp>
        <p:nvSpPr>
          <p:cNvPr id="12" name="Down Arrow 11"/>
          <p:cNvSpPr/>
          <p:nvPr/>
        </p:nvSpPr>
        <p:spPr>
          <a:xfrm>
            <a:off x="5320145" y="927209"/>
            <a:ext cx="365760" cy="5150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Down Arrow 12"/>
          <p:cNvSpPr/>
          <p:nvPr/>
        </p:nvSpPr>
        <p:spPr>
          <a:xfrm>
            <a:off x="8282247" y="927209"/>
            <a:ext cx="365760" cy="5150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65017" y="203660"/>
            <a:ext cx="3832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/>
              <a:t>USAGE RECORDS</a:t>
            </a:r>
            <a:endParaRPr kumimoji="1" lang="ja-JP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Description or evaluation?</a:t>
            </a:r>
            <a:endParaRPr kumimoji="1" lang="ja-JP" altLang="en-US" dirty="0"/>
          </a:p>
        </p:txBody>
      </p:sp>
      <p:sp>
        <p:nvSpPr>
          <p:cNvPr id="1026" name="AutoShape 2" descr="data:image/jpeg;base64,/9j/4AAQSkZJRgABAQAAAQABAAD/2wCEAAkGBxQTEhUTExEWFhUXGR0ZGRcYGRobHBocGRcYHR8hGhweHyggIBwlHBwYITEhJSkrLi4uGh8zODMtNyguLiwBCgoKDg0OGxAQGy8kICQsLCwsLDQsLCwsLCwsLCwsLCw0LCwsLCwsLCwsLCwsLCwsLCwsLCwsLCwsLCwsLCwsLP/AABEIANMA7wMBEQACEQEDEQH/xAAcAAACAwEBAQEAAAAAAAAAAAAABgQFBwMBAgj/xABNEAACAQMCAwUFBQMIBwUJAAABAgMABBESIQUGMRMiQVFhBzJxgZEUQlJyoSOCsTNDYmODkqLBFRYkNFNzo5OywtHwJURUVWSks9Px/8QAGwEBAAMBAQEBAAAAAAAAAAAAAAIDBAUBBgf/xAA3EQACAgEDAgMGBQMCBwAAAAAAAQIDEQQhMRJBBRNRIjJhcYGxFJGhwfAG0eEjUhUzNEJykvH/2gAMAwEAAhEDEQA/ANxoAoAoAoAoAoAoAoAoAoAoAoBI5+58+xsLeCNZLll1HUcJGpJAL43JJBwox06jbNldcrHhHqWTMr3mO/nJMt9MM/dhPYqPQaMMR8Sa3Q0cV7zyTUEVkiajlnkcjxeSRj9SxNWrTVehLpR3t7mWMgx3NwmPwzygfTVj5Yrx6Wp9h0oYOGc/8QhxqlS4X8MyhW+AkjAx8WVqonov9rIuA8cI9qFnIMXBNq/lJuh/LIO79dJ9KyTqlD3kQaaHCyvY5lDxSJIp6MjBh9RVZ4SKAKAKAKAKAKAKAKAKAKAKAKAKAKAKAKAKAKAKAKAKAKAKA/O/MFz2t9ey+c7IPyw4iHy7hPzrp6OOIZLYcEOtZIKAKAKA8YZ2IyKNJ7MEaKz7Ni0TNGT10MyH5MpBH6j0rNLSw5SI9KLa25jvU2W/uV9GZZB8i6t/Gq/wtb9UedKLCLnXia/+/avzwxH+Cg149Cu0h0E2D2k8SUjJtZB4gxOpPzWTY/I1F6KXZnnQX3Dvaz0FzZMv9KFxIPiVYI2PhqNUy0ti7ZPOhjpwHmi0vP8Ad51ZgMlDlZB8UYBh8cYqhprZkS5rwBQBQBQBQBQBQBQBQBQBQBQBQBQBQBQBQBQH5uuoys9yp6rczg/9s5/gRXV0j/0y2HB8VpJBQBQBQBQBQBQBQBQBQHKRBsxJBU5DqSrL6hhuD6iqrIRkvbPGvUfuTvaO8TLDfvrjJAW5OAU8hNjYr/WDp4+dc6/TuvdborlHBrQNZyJ7QBQBQBQBQBQBQBQBQBQBQBQBQBQBQBQGIe0rhX2fiDuPcuVEq/nQKkgH/Tb981v0U+YlkGLVbyYA0yAoAoAoAoAoAoAoAoAoDmydBjK9CPSouPbsDTfZHzGTqsJWyY11wMepiBAKE+JQkY/okfhrk31eXLHYqksGl1SRCgCgCgCgCgCgCgCgCgCgCgCgCgCgCgFf2icum8tCEwJoj2sRJwNQBypPkykr6Eg+FShNwllHqeDFOG8Oa6Gojs4R1YgFmx1CA7YH4jn0qer16a6Yrc0wrc93wOfLnIdrLAk0kZHaICiqxQop3BLKdTSEYJLEgdAOueTLU2Ql7LLI1RayVvGORrmE5tz9pj/CSqSj+CP8e6fSujp/F+1iISqkuNxZkl0P2citFJ+CRSp+Wdj8RmutVqqrF7LK8+p0rQAoAoAoAoAoAoAoDtwK8MF5ayjqlwin8kp7Nv8AC5+grFqo+x8mQlwfo6ucVhQBQBQBQBQBQBQBQBQBQBQBQBQBQBQCR7VL9xDDaoSv2qQo7DqIlUs4B8CwAX4MahZLpi2Trj1SSFKwnikQiLBRTo2Hd2A2U9CB0yNutc6Sae50ouLWEWfJ/FOx0WMx3AxbyHpIi/cPlIo8PvAZHjjy2PV7cfqVx9h9L+g13Nski6XUMvkdxVCbXBNrJUTcvKz6WCy2rKdUMuX0OMYaInJAIyCucDAIxuDYrNvRkHDf4C9xX2cL1tJzF/VyZkT5H31+p+FbaPE7a9nuiuVH+1ilxXg93ajNxb5TIHaRMHUknAGnZ8n4V1qfFK57MqcZR5RAhu0bZWGfLofod63wuhP3WRyjtVh6FAFAFAeMwG5OB60bS5BO5O4HJf3CLF3oklR5pvuKEZW0KfFzgDAzjOTXOvui49Kec9yuTP0PWIgFAFAFAFAFAcby6SJGkkcIiAszMcAAdSTQC5Z+0Ph8ihxc6VPjJHIg+rKB+tMAn2/N1g/uX9sfhNH/AOdASl43bHcXUJ/tE/8AOgPmTj9qvvXcA+MqD/OgIMvO/DlODf25PksisfoCTQHz/rvY9ROT8IpT/BK9wzzKOTc+Wf3TO/5La4b+EdOl+g6l6nxLzmf5rh93J8VjjH/UdT+lS8uXoQdsF3INxzdeLNbK1lHHFNMsRJmLuNQJ91VCjofvGkq3FZYjZGTwj79rfBknsJJTr12yvKmg4ydDKQ3iUwckDHu1AtQixW0Agj74EIUY7+lT6kgjJPqa5rlLqfqdFRj0r0KvifEbT7M6LeIWXLxntAzI695NJznZgMb58KnGM+rOCEnDpxkfhfm8FnBHIV+1J2krxnDJGiKXCsPdYu6JnqNRI3FeUUpzeeEQttxFY7kziXs4hRTJw9ntble8riR2WQ+UysSGU+J6+NbpQjJYaMsZNPKOvLvFDcQB2TRIpKSx/gkQ4ZfruPQiuRbX0SwdCufVHIncz8ZBvzEVZnj0JGg6DWup5Ceg7uRnrhGA6mr4Vvy89u5HrXXjuF7wyGX+UiR/UgZ+vWoxnKPDLZQjLlFZLypB1R5Y/wArnH0bNaIay6PDKnRAhpy4rHCXzE+X7Nj+lXf8RvXJHyE+JHUcqN43b/JEFP8AiV3r/PyPfw/xOicrIRvcTEH8g/guajLxG97ZC069WEHJlu86IzN3yBGXZiusfzcmNwjjOGUgqw+9kAe1XuzaXJTdV0brg1jgusJpgbeM6Xt5sZjOOgkUZwRuGIfIIxirzMWdtxVSwjkVopD0V8d78jDKt0zgHIHUCgLCgCgCgCgCgMr9tU0uu1iLf7M+tinQNLGVK9ofFQpLBfNc74GIWNpbF1MU5bh7MbrVZ9kTloZHUjGMBmLrt4DSwrbp5Zgc/VR6bGNElqje9Gp+Kg/xFW4M2WRpuC2ze9bQt8Y0P8RTpXoS6pLuEXBrdfdtoV+EaD/KnSvQdUvUmRxKuyqB8ABXpE+80AZoAoCi5vl7OOCb/hXVu5+Haqrf4WNVXe6XUP2xt5r4t9ls57jRrMaEhScBj0AJ8BkjPpWQ2itwDkK0tQs11Es88kg2ERaGJ5D0iiAKogOO+w2xkkdKHuR5+yJjT2a48tIx9KHgn3nCYbPiUNxBbKpmhnjKR6U7SUdnKgAJCBmWOXfbOBnpQDqKARol7Pil7GPdkjgnx/SIkjY/Ps0+lYdauGatM+UUHH5g3ECmAOzgVh6mV2BJ8yFjQZ9TVMVivPxNEd5kS6uWDJFEnaTSZ0JnAwOrOfuoNsn1AG5pGOd3wSnPGy5LW15SiVe1v5VmI3KsdFunwQnDfmfPyrx2vitY+5X053m/7Ez/AFd4ddRBo4YGQ5CywBVIwcdySPcEEefhUfMtg92/qe9EJLYXeHswMsLtreCQxF/FgACpPqVZc+uasmls13JVttYfY6XMhUE56kAHGwzgd70z4+GailklJ4PLCymvpEihjdFSVGlnYELGYnV9KE+/JkADGwzkmtVFTT6mZr7k10o0zi/DWLrcQELcIMYOyyp17OT0zkq/VGORkFlbWYyVDJHcRAlMq3VHG4IO4YeDKwx8RQHW2hKDGosvhqOSPTPUj1O/mTQHegCgCgCgEP2zW+bATY3gmjcfBm7I/pJ+gqMllYJ1y6ZJib7MrrTc3EJI76LIBnO6Eq2T54ZNh0q3SS2wV+IQ3TNIrac0KAKAKAKAKAKApedbbtLC6Qdexcj4oNQ/UCoTWYsnW8SQ5KiXVsBIoeOaIagehV13/Q1iOgLtoeIWKiIwfb4F2SRJFSdVHuiRZCFcgYGsMCfEUBzb2hpr7P7Fc9r/AMMvag/rcUBT8S4hf3xYpDFbG0mDLG7CSVpUUMFZl7iIyPg4LHvHpVFuoVckmXQqclkduXOPxXkXaRkhh3ZIm2eJx1V16gg/I9RtVyed0UtYFa0uRPxS8mjIaOOOK21g5DSIZHcA/wBHWAfWsWtksJGrTLlnLmblk3DrPDL2Vwi6QxGpHXOdLr1xnoRuKzV29K6ZLKL5RecrkOVOCvB2s1yUM7nBKElUjT3QpIBwTqc+p9KWTUsRjwIp7ylyVdraXF8wu3jhaJu9bJKzFI4yO7I0QXvyt13YaRgDxqxyjX7Kbz3/APpBJz9oYuX+GNAJQ7hi8pkyFCLuiA6VBOkZB8fU561TZNSxgshHpyJvC5e0M046TTO6+qZ0Ifmqg/OrrNsL0R7Vxn1O99FqjdfNWH1BqMXhonLdMm+yDi8rTSQOhx9nilc/d1sBpYHx7SIxn+z9DXShHpyjm2S6sM1SplZ4qgZwOu59dsfwAoD2gCgCgCgCgKvmnhn2mzuIPGSJ1HoxU6T8mwaAwrk+50XNlN0Dnsm8ABIhAAH/ADAtQ08sW4NGsh1UKRsddM4gUBwvLtIkLyyKiDqzEKB8zXjeD1JvgpU5wt23jS4kX8cdtM6H4MEwR6islniGlrfTOyKfxaRctNa1lIl8O5ktpn7JJgJcZ7N1aN/7rgH6VorursWYNP5Fcqpx5RbVYQCgOV1FrR0/EpX6givHwerk7+zi57ThdmfEQoh+MY0H55U1gOkQ/andOtkI0dk7eeKBnXYqkjgNg+GRlf3qjJ4TZ7FZeCJFylYrGIxZQFQMbxqSfiSMk+tcl3TznLOgq444ICcvtZEyWAJjJzJaE91ugzEzHuOABsTpOMbdal5is2n+Z50OO8fyLLinLVvO/aPGRJjT2kbvG5X8LMhBK+hqMLpw2iz2VcZcon2FjHBGsUUaoi7BVGAP/XnUJScnlk0klhEionpxlukV1RmAZ86QdtWOoHgT44616k2snmVwdgK8PRJ9oHNUUY+xrMqSS92R9WOxjI72T4OwyFHrnwrTRU37eOCmya93JSJzBZooVbmIAAABWB2GwAA3qXlzb4LPMglyWNhw65vz2cMUkMDbPcyKU7p69ijd5mI6NjSP0q+vTvOZFFuoWMRNbtbVI1VUUAKqqPyqMAfIVrMZ2oAoAoAoAoAoAoAoD858wW5t5btF629w0iD0DidB/dIFUP2bUzbD26HE2SOQMAw6EAj4EZrro+fexw4jepDE8shwiKWPnt5DxJ6AeZryUlFZZ7FNvCKjhHAzMy3d6uqU7xwtulup6AL0MmManO+dhgV+a+N+PW6ix1UvEFtt3/wdzT6aNa35GWvmDWQ+KcKhuE0TRK48M9VPmrDdT6gg1fptXdppddUmn/O3cjKKlsygluJrAjtnaezyB2rbywZ2Han78f8AT94eOetfoXgv9RR1eKrtp/o/56HL1Ojx7UBlVgRkHIPQ19Sc09oDj7PyEW6th0huWK/lnVZx9Gkdf3axTWJM6FbzFMuOZuCpeW0lvISocDDDqjKQysPUMAflUCZn/CudlRnguyC8JCPcwgyQOcdSyj9mx8VPTzrm26Zp+z+Xc213ZW408O4lDOuqGZJVGxKMGA+OOlZpQlHaSwXKSfB2kuEUgM6gnoCQCfgK8w2e5RF4txRLddThmJzhEUsx0jJwB4AdScAbb71KEHJ7HkpJETl7mSK7DaFdHUAtHIulwrjKtjJBUjoQalZU4cnkJqRC5jtvt1xFw5fdOJ7hh1SJG7oU/dd32B6gBjWjSV5fUyjUT/7S2fkBfdHEeILH+ATKcDyDlDJj97PrWzyYZzhGfzJepfcC5ft7SLsoIgqk5YnvM7Hqzsclj6mrCBNjtUU5VFB8woFAdqAKAKAKAKAKAKAKAKAKAxj2mWejiT/hngRv3kLI3+HRVF64Zs0jzmIy8j3GuwtiTkrGEPxjyh/Va6lbzFM4l0embR88wp2s9nbn3WkMzjzW3UMAfTtWirj/ANQal0aKbXL2/M0aKHVZkY6/KDuGTctc+XH+kmiuJAYZJWjCkACM6iE0kDPXCnOc5zX3Gt8D0/4JTqj7UUnnffuzJG2XVhlFybzXPbXn7eV2SRysyuxIDFsFt+hVuuPDPpW/xPwunU6X/Tik0sxaWPoQrscZbm33UsY0pIVxIdAVujkqx0+vdVjj0NfntcLMuUE/Z3fw+JtbXcXuEqbOYWTNmGQM1qx6rp3aEnx0jvL/AEcj7tfpvgHi342npn78efj8TjazT9D6kMdfQGEX05khsLy7acnEkVu0aKNTyuDMhWNR1bZfhtnFZLtpG3T7xKfmO/ubkBr+R7S2c4jsYDquJ/Ryu+/iq7DO+MZrDK/O1f59kbVVjeRN4dy7JLEI5UFpajpaQthmH9fKN9/FUPxY1klak8rd+v8AY0Rg2t9l6Ezj8n2O3SKzSOJ5ZFijwo0oWySxA6kKGO/U4rymPmz9pkmsYjHuULcp23WZBMWGGlly0pcnAOvPdHgAAMHFdRJJYRo/DVrnf7nE8Xc278LLl7lpvsyk7sYHUMZG8e7CWUnzArHZUo2dfbkySys19/2HO8sIY3W7ZjH2ETKSDhTGBnDjxC4yPI1jUpSXT6ljil7XodfZpZMYHvZlxNet2uD1WLGIk+SYPxY114RUYpI58pdTyONSIhQBQBQBQBQBQBQBQBQBQBQBQGZe2S2w9lNj70kJP50Dj9Y6rtWYmjTPFiOHs0mzbyx/8Odx8nCyfxc1s0rzWjBro4uZZ3B/9p2+f/hrjHx7W2/yr53+rs/g1j/cvsy3w73mXjTKGVCRqYEgeYXTn6ah9a/OlXJxc0tlz9TrZ7GJc98m3CXj9hC7pOxdGRWIVnOSGI93DEnJwMH0NfoHhPi9E9KvNkk4rDTaWcenrsYrK5KWxdc+ezqaW5aa0VWWbJdSwXS59479VY97zyT51h8L/qCiFPl6htOPDxnK7fVcE7KW3lDtzOrR2SyE9+3MUpPn2TLr+qax864GgnGzWSiuJ9SX14/UumsR+R35u4e01sxi/loiJoT/AFkfeA+DDKn0Y08H1b0esjLtnD+X+ORdDrg0SuEX63EMUye7IiuPTUM4+XSv1tPKyfOyjh4F7kq0+0BuJSd6aUuIdW6wxq7KqqPDOMkjc5+NcHWXuU+nsdzTUqMMoi8F4mlrIzcSRo7pzg3TjVCwzssUgGI0H4DjzOSarnFzX+nx6dycZKL9vn1Ha2uEkXVG6up8VIYfUVmaa5L00yJxzhC3MRjYspyGR12ZHX3WX1Hl4jIqddjhLKPJLKEq84v2azWl2QbgLpXsgSZw4IVo0G4bIOV+6RnpiurCxSj1E1qF0uM+fuXfKHAZFZry7VftUiKukbiJABtnxYkZY/ADYb4NRf1vpXBVFNvrlySuZ4vtMlvw8ZxO2ubHhBFhn/vtoT9417pIZl1ehXqJYWDQFXAwBgDwrpGI9oAoAoAoAoAoAoAoAoAoAoAoAoBJ9r9vq4frHWKaJ/l2gQ/4XNRkspk63iSYpeziXE91H+JYpP8Avof+6v6Vbon7LRDxOOJpjHxruXFnNjYSNCx8lnTb/qJEPnXP/qOjzdBPHbf8inQzxZg68zt2axXPhBIGf/lODHIT6KH7T+zr878OxY50f744XzW6/Pg69m2H6F0DXOaaeGWBQFLzsf8A2fd+sEgHxZCB/Guh4T/1tX/kiu33GW9spCqD1AAP0rHY/wDUbXq/uTXAt8hbWmnwSadF9AtxIAPpX7JopdenhJ90vsfP6hYsZw4HOLCQ2c3dheRntZfuntGLmJj0Dhi2PxA7bjFc/XaaSl1o6Wj1ClHpfI2uoIIIyD1BrmG4pJ+T7JiW+yojH70WqI/WMqatV1i7/uQdUfQ5nk21PUTsPJrm5I+naV750/h+SHlR/jZP4XwG2t8mC3jjJ6sqgMfi3U/WoSslLlkowjHhFjUCRW8qJ2nEb6U/zSQ26+mVMrfUun90V1dLHFZgveZjnWgpCgCgCgCgCgOckyrgMwBOwyQM/CgOlAeE0AtJz/w4ydkLtM50hiGEZOcYEhGgnPrQYGYGgCgCgCgFb2oSqvCrzUcZiKj8zEBceuoigM25FuMXyeUkD/VWjYfoWrzRvEmi7xJZhGRoHGLATwvETp1Dut4qwIKsPVWAPyrdZBTi4vhnIhJxkmjzgl99og/aKA4zHNH4K67ON+qnqPNWB8a/IfEdJPQ6pw4w8p/DsfRVzVkMkDgc/wBmf7FK2Bk/ZnY/ykfUJn/iR+7g7lQp33xZrK/xMPxVS/8ANej9fk/X12PIvpfS/oMNcotF3mq4EjR2KHMkzKzgb6IEYM7N5asaB5lvQ11vDa/LUtXPaMU0vjJrZL5csqm8+yhgmlCguxwqgsT5ADJ/SuZCLsmkuWyx7IX+SIiLKJiMGTVMQfDtnaTH0YV+06evy6ox9Ej526XVNs+efIVbh9xqXUFTWR59mQx/QGp2e6zyp4miY3A7u1ANo/2q36iCZsSoPKKY7OMdFk/v1ybdNGe62Z1oXyjydOGceimYx96OZfeglXRKv7p94f0lJX1rBZTOHKNULIy4FTnrnBlZra2kCFf5aYY7n9BM7a/En7vx6dHw/wAP8727Noowa/X+T7EN5PhFr7OPtBtNdw7trctF2hy4iwuNRO+5DMM+BFY9Z5fmtV8GvTeZ5adnI1VlNBU8u3Qg4lcQPt9rVJomPRmjQRyKP6QVUbHkT5V1NLLMMehhvjiWRq4xxSK2heeZtMaDJPifIAeLE4AA6kitJQKD813qEXMkEUdrka4jqM6RnrIzZ0Ar7xjAOAD3iatdMlHJSr4uXSh8FVFwUAUAv86cea1gHZANPK3Zwq3TVgks2N9CKCx88AeIrxvCyexWXgzOfgccpL3ObiVvekkOT+4OiDyC4xVDmzUqopD37Lb13tHikkMjW8zwhm3YoNLJk+JCsBn0q9PKM0lh4OftO4iexjs0ch7lsNjqIU3kPpkYT9/0pJ4QhHqeBWNvGU7LQujGNGBjT0xjyrNnubMLgvvZrxJo3k4fIxZUXtbdmOT2WcMhPj2bFcejDyrRCWUZLI9LNAqRAKAKAyb2y8YDSR2mruRKZ5viwZY1P+Nsflqux4WEXUxTbb4Qo8mTEXNgfMlD84H/AM1Fe6fa5ktZvp0zYa6ZxCk4jaSRS/arddZIAmhyB2qr0ZCdhKo6Z2YbHGxHF8Z8Ihr6vSS4f7fI16XU+U8Pgkt9l4hCVIEiZ3U5V42HmNnjkHyIr83cdX4bfvmMv0a+zR2U42RISctTr3U4pdCP8LCJ2A8hIyFvmcmrn4lTL2paeDl6+0l+SeDzy3/uZZ8I4NFbBjGCWc5kkdizuR4u53OPAdB4Vk1Ost1LSlwuIpYS+SJRiolVxC6F8WtoTmDOLiYe6wHWKNvvM3RiNlGR1O31P9O+BWeYtTesJcLvn1Mer1KjHpjyMCjAwBgDwr744xU81XcUdrKJmwJFaNRgkszqQFVRuzHyFQm0o7k64tyWAsufOxgiNzYXkSKih5iiMq4UAsyq5cLnxK1zlbBvCZ03XJLLRRe1Tma2uFW2gWOaTZzcDB7AHcdm4/nCMdDsDk1s0+nd0sdu7Mmp1MaI579kLfJ/J094BPCsXYRN3Fm1abhwTqyV30hvvYOWzscGp6u5Sj5VW0V+pXpKHGXnW7yf6D7NzDLBte2M8AHWWMdvF8dUfeUfmUVwp6Sa43OzHURfJZ8L4vBcLqgnjlH9BgcfEdR86zShKPKLlJPg5ce4OtzGFLMjqweKVdnjdejKf4jxGRUq7HW8o8nBTWGKPF+LXBuIRxTQkcC5hkAb7PNPuBJKRshAxhG6EsR4V2dNdXN5ycvU1zisJEu3lmaT7NPPHPHc28jq6KFCspVWVcE6kIkBBO+xrbl5w3nJhajjqSxhjdyRzG1wpgniMVzCiGRM5DKw7ro3iCQQR1BBHqccouLwzfGSksoaK8PQoDKOauJiS/uJHYCK0QQqT0DECSVvjvEv7lVWPsX0rGZMrvt8iqkk1pNDDKQI5nC6Tn3dQBLJq8NQGai62kTVqbwTeBcauLFrkR2qzrNIJVPahNLdmiEMCp2yoOR51KM0kQnXJvKIuqRpJLu6cNM4C4QHTGgPdjjHU7n4sTUJzXL4LIQ6FuWkvAilssxQCdC0smANTK2coSOpVNIHrGB0NfJU+MqXiL39iXsr4ej+rLOnCz3IUV52Nza3AIwruD6o8Eu3w1BD8hX19fJTcsxya9VxmCgOdxOqIzuQFUFmJ6AAZJ+lAfmjjd+9zK8xUl55O1KYJOCQkMZweuNI69QapzmX6Gvp6IY+r/YmcsqUktAww0dyEI8iJHQj5ZIr2va48u30ptNdU4QUBW8R4FDMwkZSsoGBLGzRyAeWtSCR6HI9Kpu09V0emyKa+KyThbOHusjrwy6XZOIOR/WwxOR81CE/PNcS3+l/D5vKi18mzXHX2Lk5zcutNtdXc0yeMS4hjP5hHhmHozEVp0ngWi0r6oQ39Xu/14+hCzWWT24Lm2t1jVURVRFGFVQAAPIAV2EsGRvPJ8X97HDG0srhEUZLH/1uc7YFeNpLLPUm3hFFy3It7PJekEpETDbqwIK4AMrlTuHZjp33AT1NcXX39UulcHY0VPTHL5KnmPmSYS3NjaRvJcO40nGRHG8MZY5O3vFsZ2BO/gDTXVHCnPZF05veMeRW/wBVZLcwC9i7GyLqszxOHKg7DWRgqpbAZhnAJrrf8RhZDyq1hfc5i8PlCzzbH1P7H6FtbdI0WONQiIAqqowFAGAAB0AFVF51oCh4xyfZXDa5LZBJ17VMxyA+faIQ360ayM4M+4rxZrVJJLK+lu4os6lniMiAL72m5GgsR+/uKplpISWcYLFqXF4bJ9rzl+2W1u7UxSOitsyyR6XJA1ZwRuCCNJxg/Gst2jlXvkvq1MbOxDa0tYuLWwtUhQvDP2oi0j/hldSrsOjeG/yrX4c5tvqMuvUVHY++YYJY7m0uUnkhbU0DSDSR3yTF2iABWQv3cHHvg5BGa6FsMtZMNNmE0vmX551uoiFn4czKgzLNC4KkZ96OMjUdskoTkY21VRKqSNEboPuOlpdJKiyRsGR1DKw3BBGQR8qrLTD7NhNIhcalkvLmZ1P3xAbiVVPoWjQfAVBe+Wt4rGO05VS8tVkup7iSWdA8jCeQLlwGwseez0rkADTjYVhnqpqbxwaI0RcSDbh0kkglYM8RA1gY1qwyrY8DjII8wauUlJdSPV6MkxTBJYpHUlFYltILEdxgDpG5wxHT4+FYfE6Lb9NKurl/Q97lje8xuylYYCCRjXKQAM+OhSWPwOn418/pP6bsU1K6aSW+Fu/z4+565t8IWL2yyttbKSSXCAnqdEEhyfktfZw3kUW7RwbdVxmCgEf2tcT0Wi2ynvXLaD6RLhpPkRpT+0qE5dMcllMOuaRnfs+4QLviETEZSNu3by0xHTEPnJh/XSahWi6+W3z+xCtzi6HpxFh/90w/zr2H/OPJ/wDSmx11ThhQBQBQBQBQC/zUmqSxVvcN2mryyscjJn98LWTWtqp4NejS8zciccE9gZ7q37J4ZGDyQyFlKyMVQtGyg+8dJKkdckHfFcimKvca3zwmdW2TqTn25D2fzJ9jkvZXUSTSSSTyHYDQ7KF36KqqMD5+NeaiLVnlrtse0yTh1+p15gea74ZP2cBJmGI4zgMYiyjUQxHeKAuF2O6jrUa+mFqy+D2eZQeCu4NzDfkzRrelBAoYi9tlD9mQe/lGTYYYbg9Ou9dmuMbFmLOXZOVeFJEi147xKSVf9tjCEFY2FrpBlGSUuI3btEbTuukjIHwB9hCM1mLynwyMrnHlb9ydaPf3MR+03xjySpW2jjUEdNpG1kqR4jSfDYirI0epXPU4fsorOOW0cCWdn2mmB5VUh2G0cCmTGfwkqinP4vWrJJLEexXBuTcsbkPnK0hluoJGWOVJI3iz3WGpCHX56TJ9K5viznGtTg8Y9DreCdErXXYs59SPwSzSO/thFGqjs5zhQFztGP8AOsvg1k5yk5Ntmzx2uFdcVFJEPivPnawyw3PD5I1YtFqV86ZB0GSoGtWwRv4CuxK7Kw0cKNGGnGQ5cO4kWt1S4PZ3HZjtlBGVPdDNkZAOGVuuwYVZGafst790UShh5jx2JfDuHyWiaLOcxJkkQyL2sSknJ0gsrqCfAPj0qMqIvgnHUyXO4l2FkSkiM2iWK5lIePYo5kZsrqzsVfoc5VsHOa59mYTOrViytEzg8t1ZJ2cLLcR7YSZyhjx4RlVICYx3cbY28qz2VxseXsXR6o7Lc+rKKTVJNOwaaUgtp91QBhUTO+lR4nckk1NJJYXB6k+WVvHOLuj9lHgEAFnIz1zso6Z2zk569KjKXSb9FovxDbbwl+ZX8KvZe3jBkdtROVJzkYOTjwwcHI8seNRhNye5p1+joorThs8+vI78oW3bcSVvu2sTOT/WTdxR/wBmJf7w8601rbJwLnvg06rSgKAwn2kcYM95MVORFi1i/Nn9oR++cH/lCqLHmSX1NlCxBy9dkO/sd4SI7Z58bzPpX/lQ5RfkW1t+9VsFhGe15lt22M2shru1x9/iDsPgLl2/gKjDe4ts20psVdQ4YUAUAYoDnNOqe86r+YgfxpkYIL8wWg2N5bj4zRj/AMVR64+pLol6C7zdzFbSw/Z4WW5mlOI0hkUlXXvK+oHbSRkY6kYquycGsPctqrmpZ4FK54le3bR2byF3DD9mY+zbUmDqm8lXZugzt1yKV6TT0tWweX2Qs1N9ydU49K7v4fD4ljyfy9bzPc2txaEmHKyziZ+zZycZCbBWxlgQDgAZ6iuXq52Qnnq3b9DpaaMJRSS2wO3MVxLbcOkkgk1yRRhg7hTqCkFiQoCk6A3QDwrFWlOzEu5rk3GGwo8XlkR2knnWZJbPTrjiKYV5owpwGbP8oxHzrsKhUwkod0cmVzukursy5veKKLgs8JEsyLotoj2s7spyjumNEbKNtRJHTLYUVR4dpZaOtxslnO+PQ8un5z9hcdzzgPKN4qmKON7TOkyTSvHJqCnZI0hYAFgSGkOCPDOxGqMlBYjknZGVsszxtssLB7zhwGeSa2t55Ld45S5bELBlSPQW0uZCQWyoyMY679Kmpux4ZS4KpdS5Fmz4fHHbTwpFJDcCZriGORWBdYTgBGbZyYg2QDkazULKozqlXjksqvlXdGzOcFpy9KJL+IqcqLaR8+kjwhT88Gub4LW4uefXB1v6gsUowx8zrPxeGLiwhidSbhSsyn3VlRSYj+cgaCPy+NdpySswu5wFBurL7FnaWG0dvcTwl8PI8ajvydoro5JZ8lDqPRR7qjYCslWgUNQ73NuT7dsE56jMOlR2POHcxLCBBeFo5UBBkcdyREbSJdY7qhtidWME4rarEtpFTrcvajuij42Sl1dCMj/aIRPEw3BZU7NsHx92M/OsWqj7aZv0k263FclFZ8TkQqwkZlJGVY6shiBsTuDv8Kz4OTovE7/OVdm+Xj5DTe3scS6pHCjoOpJPoBuflXkYSk8RWT6WUlFZZTTQx3ja4ZQGUaWBQ5xk42JB89+n0ryypraawaNJrpVNuvDySobaOzjeViWON2xufBVUepOAPEmvIrsiF98rJOyfJpfIXBGtrbMo/bzMZZvRmAwnwRQq/InxrSlhHNby8jJXp4VfNHFhaWk1wd+zQlR5sdlHzYgfOgR+eI7Z2aOJTqlyFB/FPO2nJ+GpmPxrMvafz+xvl7Efkv1Z+jLPhohtlt4To0RiNGxnGlcAkePnitJgMY4by1cWN7bRTQSyLEWcSwo8ivlHUE4GVbU24Pjg5xvXlUVGzqZO6bnT0It772jwEMsUUzMV2YhUA1AgElm8/TwrTLUQRkho7GxIsNfZqXubgNjDf7RKO8Nj97zrnyusT2Z14aWlxzJBJfKDp+3T5/CLmUn6BiaK25nkqNMucHaK0kl2WK/mHwumH1O1Szc+5HGlXY5y8B0Z1cNlXALEvGBgDxYsdh6nGaj0WepLzaF/2kFLkEfsrInPQiMYPzA6V75Uu7PPxFa4j9hk5Vlt4ElvrpVM0TCOG2Ud5XIJzpI95vBtwFBOetWxioozzm7HwWPLWbm4v7q4crLHbBwlu0kQcDXjUwfJ06AvgDkHGa9rszuiN1PS8S3GHgUa2/Ce0kbJaBppZCclnkTUxJPXqAPgK5lknO76muCUayVy37N7NrG2EsDq5hjMqpLKiu2hS2tVYKTnrtXTwuTFlkW15W4hERZxGNYV7q3pIMiw5JCCP/irnGo93Az12q5WtRwih0xcsv8AIdOXOWreyUiFCXbeSVzqlkPm7nc/DoPACqi4uKASua72M8Qs4xIpkCT6lDAsoKxkZHUZ0+NW0++U6j3Dnc2qzIFb31OQwGCjr0ZRk488Z3BwcgmtjWUYU3F7Cryzwl4xcmJiGlmaCNwP5KGFmBIB22cyBRvvoz41RVUoZ6e7NN1zn09XZFlyvYWEH7KCSN5snW7MrSsynvZPXY52G1WQUFsimyU5bvj9BY4yMzzmT3zLgaFOQUH7MoBltYQK2R4jIxXI1Lsd/srdeh9R4fDTx0WbHtLnPqXJ4rcBrG6WAtcKk6yxNmPtIlUayAQSAXWNlBHiBXRnmcU8bnz8emucknldmXXMnKEMkCX9jbhJ1AmEad1ZEcAuugdzWUJwQMlguTWZrKwa4y6Xkz6HhxkKPBhoS6urZA0YcMVZTvlSCMfAVTnHJjfhz/FK+trHLPedz34fyv8AxSuj4X70jXreEQuV4XM4ddlTPaMdhpIOx/Q+mM1d4lOHT0vkq0cZdXUuDReSuCm8mW8lX/Zojm3U/wA7IP50j8C9E8zlvAZ5kI4NNk+p4RptTKgoDNfbFxL/AHe1B2JM8v5Y9kB+LnV/ZGq7ZYWC/TwzPL4Qveybhnb3omYd2BTKf+ZNlIx+7EH+q15Wu/0JXy2S+ptdWmYKA/NRtxFdzw42VpY8HyincD/Cy1mtN+mefyND9l/JtjNZrPNapLL2kqkyZdcJM6rhGJUd0DoK0R4Mc9pNGk2lhFEMRxIg8kVV/gK9IH3dK5ACEAk7seoXxKjoW8BnYZzvjBAQufbNZbuzsmwIZUuJCDuJJY1QKXye/p1FsE7nGelcvxfU2afTOyHZrPyzuWVRUpYYs8SsLm0RWkYPGrae6FUdmqe/I7uFQ6sAKD0z1O1ZdF49XqZqOMbb8t59Eksv4slOlxE7jNx2s6ytA0QREYCQaWZWfGoj8I3I+GfGu3Y9sep7THfPoNnItyI+JQhvdnjkgYHocqJBn+4w+dVUPlF+sjwzQLX2c2SMu0zRo2pIHmkaFSDkYjJwQDvg5FX9KznBi6njA3V6eBQBQFLzjxF4LSR4v5VtMUfjh5nWNSfQFgx9Aa9Sy8HjeFkRbXgzWEcjwrDIFUuS6ssznGWLzam1Fjk+6K2KPQtjA5qx75/nwJvGbV3cFFVZgDokjlAkwMZyjJpZMkZUkjcdDg1KSZGLS54F6x4zdRCGDTGJSvasGUkzGW5kBWPQ5C4T9oWy2ARkAZqtSkti1wi8v+I5Q20TcQmEndihd5m3wFKtGVyRuAWYv648siqoxTtbfYzqD8xyx2SGgzW4m7dIZXlK6dSRS7jbqSAgOwGSRsAM1p9nq6sblmZ9PQ3t6ZIfEeLXGGIhhjCqNYkkDTKjMATojyoAHe985xXkpM9jGPr/AGJfLcR4ddW8CyubWdTDod2YJMiakKFiSodVcaQcZC4rPbWo4aNNNrnlM7c1chydo11w51jlc5lgfPZSnxYY9yT1Gx8cbk53FM1Rm48Ctc2ly40T8IuGcHoqxyLnzWTUAPjtUFGUXmLLXbGS9pFvy9yBNNj7XGltbA5+yxsGaQ5/nnXYL5quc+Jqajvl7srlPKwtkahGgUBVAAAwANgAOgA8qkVn1QHjMACScAbk0B+d+Z+Km8nkmz3Z3CR+kCZx9V1P8ZKzzlmXyN1UMV/P7Gr+yjh3Z2KykYa5YzfunCx/9NUPzNXQWEZLJdUmxyqRAKA/O3NSaOK3A/8AqX+kkKP/ABqi1cmzTvj5v7Gp+yJv9icfhuJR9SG/8VWV+6ii7/mMdqmVBQFBzjy+buJDG/Z3ELiSCQjIVwCMMPFGBKkevpVV1MLq3XNZT5PU2nlCrymjXfEZxfW5WSzSLs4T3og79pqlQ9GJ0jST0GfHOMPhvhlehg1Hdt898dkTssczn7XeCgxxT47xkeJz/QlXC5+BjjHxY10LOMkqPex6mcWt+Y1t7nxhkjkb9xwH/TUKohtYa7fapz6H6TVsgEdDWo5x7QBQBQCtz9daEtRp1a7pVwMAkrFNIANRAyWRQMnrU6/eRXb7jKLifESY2j+z3Cs40juah3ttzGWAG/U7VslLbGDDGO+coq76ZZJWmD4kjNwAhPeSKKFkOV+6HkZZM/eURn4c6N1k9ZKOGoxj9GzV0RjSvVs7Hif2extkXHbNAgQEZAwiAs3oMjbxOBWu69U15fPYaXRz1V3THjO79Ec7Xizy2120qxjs1yWQEagE1d4HO4x54qNF/nVuTRPW6P8AC3KCeSRztxZ4BFol7MlmZiQpGlF3zqBHVlNbYRUpYbwjmzbjFtLLF3l22kE4jeGTTcxujM0ZGQyltZbG24OQcHvDbpS11tJQ+XAq8xNufz5/QYb2dpeHJPjMkQjnwOvaW7BmUfEq6/OqJrqrNEH0Wml2lysiJIhyjqGU+YYZB+lYjedqAKAKAKASvaxxcxWfYIcSXR7IY6hMZkP9zK582FRk8LJOuHXJIyCG1M8whTbUUt1x4GQjWR+VcH901ngs4/M3Wywm122P0hbwhFVFGFUBQPIAYH6VqOcdKAKAwD2hJp4vP6yxH+9aD/MVTb+xq0/b5j97HH/Y3anwuNQ+DQQ/5g1Kp+yiGpWLGaDVhQFAFAFAUHPnDzPYXCAZYIXQf04yHX/EorxrKwexeHkwa3UOkqD3Wyy/llXP8dVZHs0zqRWYyj/NzdvZ5xL7Rw21kJy3ZhG/NH3G/wASmthymMVAFAFAIHtK4tbyWTSQ3cBmtpUlQArITIp0qukNkFi2nPhk17HOVg8klh54FC352vFx2ltDJ5mN2Q/Rgw/Wuo6L12T+pyPP077tfT+xH5q50MtpLHHbSxSupVmYKQqYJbDKfEbDp1qm2NnS8xaL6XV1rEkxkext7uKJkuAHSMKGRlbbA2dTsRkehG+CM1VZTXdFdRo0+ru0s24d+fidOE8tMqXCTOrCdBGdAI7uJATuTudZ28MeNR0+l8pNZzknrvEHqpxk44wF1wORgomvtQQhlLQQalI6MCykBvUCrnB939jIrF2X6sr76bh6f71xBpiOqtOxB+MUWEP92otwXvP9ScVY/djj6fuyPJz/AG0aBLe0leMYUYQRRgE4AGrw38q9c8RyovHy2PFVmWHJZ+eWPns2srmCzEN1EIyjsIl1hyIicqCV27uSo9FFYjeNVAFAFAFAYT7QOOdvfTy5zFbAwR+rA5kI9S+E/cFUWvLUTZpl0xc2SvZRwsvexlt+wjaZj/WSkov6GX6Cva922eXvpio/Vm2VcZAoAoDB/afgcVlPrbk/NHWqrP2NVHH1Q1eyC4/bXkR/DDIPn2qn/ur9a8p90ate2adVxlCgCgCgPCKA/N01r9nupIMY7N5IR8EYtF9YzWa1cnQ08uPyNK9il5+xurY9YZ9ajySZdQ/xCSroPMUZLo9M2jSKmVC5zFzT2MgtreBrm7YahEpCqin70rnZF/U+VAJXMkvE7mGaFbyN5NJV7e0tndAfGNrpmwr+BGx9AKAQOF2TTSJBHHBK5ViI8CJ1aPGqMBiR2g3IGRsrHwrXVre1la2Mt/h+EpVWvf8Am51juE1FGLIwYqY5RuGU4IGepBGNieldKrUVWbKX0f8AP3OVdprq93H6r+fsS26Hf69P/wCVqfBiXP8AYob+OEMrNCpAzkx79Rtk4HjXMuVKkm4LHfH8R16He4uKm89urb+5920KMSVWUx4GArtsd85AfI8NvjXldNU5NqL6fn/kWXXQik5JS+X5dsHeOwhZsG3f4uSQPqxq+GnpcseW/r/9KJ6m9Rz5i+S5+xYQWqL7sar8AK1wphH3YpGKd1k/ek39ThxJcoy9pjUMY06sfDTg/PeqtQsxcern4Z+25dpniSl08d84++xovLvtVBWOO8tpUcsqNMgHZbkKGYMQ6gk7jBx51xZUWRWWng7sNRXJ4Uln0yaMl3GTgSIT5BgTVJcd6AKAKAQ+a/ZjBcv2sD/ZpC2pwF1RyHOctHqUas75BGfHNeOKZOM2ifyFyi9iZ2llSR5Sm6KVAWNTgYJPiznr415GKisIWWOcssbakQCgCgMD9q1wP9Jzg7EC2wDtqAySVz1HexkeIPlVc1v+ZopaUX80W3s4m0cUj3x2kMsePMgxyD54V/1quh8ou1i4Zs1aDCFAFAFAFAYR7YbX7NftOVISZYpA+DpMkeY2XPQMYwpxVc45L6p9JO9lfEFTihQOpW4tz0IOXiYEf4Gf6VGnOMMnqsOSaNpq4ymP8O452M3E1kWde2vWRrtI3YRxLgFWKgshVO6hIx3ww2BoBjuefuHQwxwWd3bKThE3/ZxLgksw26AHC5BZiBkZJACNdT2v2ufReidWaO4WVNOoTbhivZqACNKHYb6t875zXKfUpQR0NJKpwlC17HZrmEhldJpdTM7FreZ9TOxYk4jxuT4dKzuu6T6sbm2N+khDozlfJv8AYrX4Yh/kI72P0W2uHT+60Zx8iK20anV1ccHN1Ok8Ou34fwTIl/w+5VUaSFhEJF1SSxS26g57uoyjSoLadycZxXQXiE54VkTkS8Mqry6p5yscBfp2RzcQPCfxSIVU5/DKO4w9VY1vjqtPPd7P+dzmy0mpr2W6/nY+I7yHqJkP9oCP41eraVv1r/2/yZ3Te9nB/wDr/g5/6RhzjtdZzsF7x+QUb1XLU0RWXPP8+BZHSXzeIwx/PiSbftpXVI7dlLBiGmIiXCLqYnO+AN8YzjPkazS8Vre1aybI+DWxSlbsvkSOSuWDxOXLzgCNFkaNo20d9mCLp1ISCFZic+QrnWamy5vq4OpDS1URXRy+fU0STkiOJe9wywuVHURRdhLgfh1M4Zvi6fGqyR72bW0H27hskskC5MtnKzN3VJEgj7TvxSoQ3czjKkYzQDtw+9SaKOaM5SRQ6nzVgCP0NASKAKAKAKAKAKAp+ZuWre+jEdwmcHKsDh0Ofut1Geh86Aq+X/Z7Z2kwnQSvKudLSyM+nIwdI6ZIJGcZ3NeJJcHrk3yxsr08CgCgCgCgPl0BGCAQeoO4oCLZcLghJMUEUZPUoirn44AoCZQFBxXlZJZjcRTS205AVpISo1hegkRlZHx4EjI86A4f6Cvv/mmfVrWEn9MD9KAI+B32d+LNjyW2gH8QaA+/9XbnfPF7vfyS0H0/YbUB4nKWf5W/vpf7fs//AMIQ/rQHePlG1GNSSSgEECeaaZQQcghZXYA58ceAoCFLyRGhJs7iezzk6ImBhyev7GQNGP3QKAoeL8i3EmS8fD7r+k0L2s3/AGsLHf5UPclE/AprfOqO7th59ml7D/eiCzAfmFUyohLlGmvWWw4ZCm4e12vZiSwvADnSk7QyAjI/k3GRtkEFvE1BafpeYSwXy1ysWLIJ/XBdcI4eYpXe74FLLlUWNlW3m0aC/unXlc6h08qsqrcFhsz6m6NslKKxtgu7DmZ4ZGRLDiUkTDUqvESY2B3UO74KEbgFu6QcbEAWmYoeZuNXcaXTLGtklyBiOVlkuJJdOg9hDGSAXURjc7EFvGgNB5KsXgsLWGQYdIY1YeRCjI+XT5UBdUAUAUAUAUAUAUAUAUAUAUAUAUAUAUAUAUAUAUAUAUAUAUAUAUBW8V4Da3P+8W0Mvq6KxHwJGR8qAWuIckWcODFHLFnqI7i4QfJVkAHyFAV9ly7DI2l3uWB8Dd3X/wC2gG7gvKtnanVBbIj9DJgtIfjIxLn60Bc0A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7" name="Content Placeholder 6" descr="http://arnpriorbluefish.net/wordpress/wp-content/uploads/2014/02/Artist.jpg"/>
          <p:cNvPicPr>
            <a:picLocks noGrp="1"/>
          </p:cNvPicPr>
          <p:nvPr>
            <p:ph sz="quarter" idx="13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1865693"/>
            <a:ext cx="3657600" cy="321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http://thesaleshunter.com/wp-content/uploads/2012/01/sales-negotiation-checklist.jpg"/>
          <p:cNvPicPr>
            <a:picLocks noGrp="1"/>
          </p:cNvPicPr>
          <p:nvPr>
            <p:ph sz="quarter" idx="14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77071" y="1536700"/>
            <a:ext cx="2704657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Measuring E-CO’s impact</a:t>
            </a:r>
            <a:endParaRPr kumimoji="1" lang="ja-JP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397000"/>
          <a:ext cx="77724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5882"/>
                <a:gridCol w="371651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Mission Statement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Instrument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Foster </a:t>
                      </a:r>
                      <a:r>
                        <a:rPr lang="en-US" altLang="ja-JP" b="1" dirty="0" smtClean="0"/>
                        <a:t>positive attitudes</a:t>
                      </a:r>
                      <a:r>
                        <a:rPr lang="en-US" altLang="ja-JP" dirty="0" smtClean="0"/>
                        <a:t> towards the learning of English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Develop students’ </a:t>
                      </a:r>
                      <a:r>
                        <a:rPr lang="en-US" altLang="ja-JP" b="1" dirty="0" smtClean="0"/>
                        <a:t>English language proficiency</a:t>
                      </a:r>
                      <a:endParaRPr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en-US" altLang="ja-JP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Foster </a:t>
                      </a:r>
                      <a:r>
                        <a:rPr lang="en-US" altLang="ja-JP" b="1" dirty="0" smtClean="0"/>
                        <a:t>language learner autonomy</a:t>
                      </a:r>
                      <a:r>
                        <a:rPr lang="en-US" altLang="ja-JP" dirty="0" smtClean="0"/>
                        <a:t> and life-long self-directed learning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Generate interest in </a:t>
                      </a:r>
                      <a:r>
                        <a:rPr lang="en-US" altLang="ja-JP" b="1" dirty="0" smtClean="0"/>
                        <a:t>study abroad and cultural exchange</a:t>
                      </a:r>
                      <a:r>
                        <a:rPr lang="en-US" altLang="ja-JP" dirty="0" smtClean="0"/>
                        <a:t> </a:t>
                      </a:r>
                      <a:r>
                        <a:rPr lang="en-US" altLang="ja-JP" dirty="0" err="1" smtClean="0"/>
                        <a:t>programmes</a:t>
                      </a:r>
                      <a:endParaRPr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Nurture </a:t>
                      </a:r>
                      <a:r>
                        <a:rPr lang="en-US" altLang="ja-JP" b="1" dirty="0" smtClean="0"/>
                        <a:t>intercultural awareness</a:t>
                      </a:r>
                      <a:r>
                        <a:rPr lang="en-US" altLang="ja-JP" dirty="0" smtClean="0"/>
                        <a:t> and a sense of</a:t>
                      </a:r>
                      <a:r>
                        <a:rPr lang="en-US" altLang="ja-JP" b="1" dirty="0" smtClean="0"/>
                        <a:t> global citizenship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Measuring E-CO’s impact</a:t>
            </a:r>
            <a:endParaRPr kumimoji="1" lang="ja-JP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254034"/>
          <a:ext cx="77724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5274"/>
                <a:gridCol w="4217126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Mission Statement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Instrument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Foster </a:t>
                      </a:r>
                      <a:r>
                        <a:rPr lang="en-US" altLang="ja-JP" b="1" dirty="0" smtClean="0"/>
                        <a:t>positive attitudes</a:t>
                      </a:r>
                      <a:r>
                        <a:rPr lang="en-US" altLang="ja-JP" dirty="0" smtClean="0"/>
                        <a:t> towards the learning of English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Surveys,  interviews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Develop students’ </a:t>
                      </a:r>
                      <a:r>
                        <a:rPr lang="en-US" altLang="ja-JP" b="1" dirty="0" smtClean="0"/>
                        <a:t>English language proficiency</a:t>
                      </a:r>
                      <a:endParaRPr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Observations, self-reports (survey), Users’ TOEIC scores/class</a:t>
                      </a:r>
                      <a:r>
                        <a:rPr kumimoji="1" lang="en-US" altLang="ja-JP" baseline="0" dirty="0" smtClean="0"/>
                        <a:t> grades over time.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Foster </a:t>
                      </a:r>
                      <a:r>
                        <a:rPr lang="en-US" altLang="ja-JP" b="1" dirty="0" smtClean="0"/>
                        <a:t>language learner autonomy</a:t>
                      </a:r>
                      <a:r>
                        <a:rPr lang="en-US" altLang="ja-JP" dirty="0" smtClean="0"/>
                        <a:t> and life-long self-directed learning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Advising session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discourse analysis (over time). </a:t>
                      </a:r>
                      <a:r>
                        <a:rPr kumimoji="1" lang="en-US" altLang="ja-JP" baseline="0" dirty="0" smtClean="0"/>
                        <a:t> 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Generate interest in </a:t>
                      </a:r>
                      <a:r>
                        <a:rPr lang="en-US" altLang="ja-JP" b="1" dirty="0" smtClean="0"/>
                        <a:t>study abroad and cultural exchange</a:t>
                      </a:r>
                      <a:r>
                        <a:rPr lang="en-US" altLang="ja-JP" dirty="0" smtClean="0"/>
                        <a:t> </a:t>
                      </a:r>
                      <a:r>
                        <a:rPr lang="en-US" altLang="ja-JP" dirty="0" err="1" smtClean="0"/>
                        <a:t>programmes</a:t>
                      </a:r>
                      <a:endParaRPr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Survey,</a:t>
                      </a:r>
                      <a:r>
                        <a:rPr kumimoji="1" lang="en-US" altLang="ja-JP" baseline="0" dirty="0" smtClean="0"/>
                        <a:t> interviews. </a:t>
                      </a:r>
                      <a:r>
                        <a:rPr kumimoji="1" lang="en-US" altLang="ja-JP" dirty="0" smtClean="0"/>
                        <a:t>Study</a:t>
                      </a:r>
                      <a:r>
                        <a:rPr kumimoji="1" lang="en-US" altLang="ja-JP" baseline="0" dirty="0" smtClean="0"/>
                        <a:t> abroad applications of E-CO users, cultural exchange event attendance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Nurture </a:t>
                      </a:r>
                      <a:r>
                        <a:rPr lang="en-US" altLang="ja-JP" b="1" dirty="0" smtClean="0"/>
                        <a:t>intercultural awareness</a:t>
                      </a:r>
                      <a:r>
                        <a:rPr lang="en-US" altLang="ja-JP" dirty="0" smtClean="0"/>
                        <a:t> and a sense of</a:t>
                      </a:r>
                      <a:r>
                        <a:rPr lang="en-US" altLang="ja-JP" b="1" dirty="0" smtClean="0"/>
                        <a:t> global citizenship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Survey,  interviews (self-reports)</a:t>
                      </a:r>
                      <a:endParaRPr kumimoji="1" lang="ja-JP" altLang="en-US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37266" y="1733006"/>
            <a:ext cx="5304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0" b="1" dirty="0" smtClean="0">
                <a:solidFill>
                  <a:srgbClr val="FFC000"/>
                </a:solidFill>
              </a:rPr>
              <a:t>Beware! </a:t>
            </a:r>
          </a:p>
          <a:p>
            <a:pPr algn="ctr"/>
            <a:r>
              <a:rPr kumimoji="1" lang="en-US" altLang="ja-JP" sz="4800" b="1" dirty="0" smtClean="0">
                <a:solidFill>
                  <a:srgbClr val="FFC000"/>
                </a:solidFill>
              </a:rPr>
              <a:t>Correlation is not causation!</a:t>
            </a:r>
            <a:endParaRPr kumimoji="1" lang="ja-JP" altLang="en-US" sz="4800" b="1" dirty="0">
              <a:solidFill>
                <a:srgbClr val="FFC000"/>
              </a:solidFill>
            </a:endParaRPr>
          </a:p>
        </p:txBody>
      </p:sp>
      <p:pic>
        <p:nvPicPr>
          <p:cNvPr id="5" name="Picture 4" descr="E-CO logo _color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4448" y="4556360"/>
            <a:ext cx="1844200" cy="80474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87040" y="4556360"/>
            <a:ext cx="1567543" cy="5888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914" name="AutoShape 2" descr="data:image/jpeg;base64,/9j/4AAQSkZJRgABAQAAAQABAAD/2wCEAAkGBxQRERMTERQWFhUXFhgYGBUXGRcYGBkbGBgXGhsZFRgYHCggHSAlGxUVITIhJSkvOi4uHSEzODMsOCgtLisBCgoKDg0OGxAQGzckICM0OCwvLy00LDcxLzc1LTUsODQ0NiwsKy0sNzE0LCw0MTUyLDQsNDcsLC8vLCwsKzIsNf/AABEIAOEA4QMBEQACEQEDEQH/xAAcAAEAAgMBAQEAAAAAAAAAAAAABgcEBQgDAQL/xABNEAACAQMBBQQFBgkKBAcBAAABAgMABBESBQchMVEGE0FhCCJxgZEUIzJSkqEVQmKCsbLBwtEkM1Nyc5Oio7PhJUNjwzREVIPS0/AW/8QAGwEBAAIDAQEAAAAAAAAAAAAAAAQFAgMGBwH/xAA0EQEAAQMBBAcHBAIDAAAAAAAAAQIDBBEFITFBBhIiUWFxkROBscHR4fAUMpKhI1JDYvH/2gAMAwEAAhEDEQA/ALxoFAoFAoFAoFAoFAoFAoFAoFAoFAoFAoFAoFAoFAoFAoFAoIV2t3oWGzyY3kMsw4GKHDEHo7EhV8xnPlQVjtff5dOcWttFEOshaVvaMaQPgaCLXW9ra0hP8rKjokcS49h0Z+JoNdJvA2mTk31x7nI+4UGXab0dqxkYvHPk6xv+upoJ92S37tqCbSiXSSB30II08hl4yTkcySp5clNBeFvOsiK6MGRlDKynIZWGQQRzBBBoPSgUCgUCgUCgwLnbVtGcSXEKHo0iA/AmsJuURxmEm3hZNyNaLdU+UT9HinaWzJwLqD+9T+NfPbW/9o9Wydm5kb5tVfxn6NlFIGGVII6g5HxFZxOvBEqpmmdKo0fuvrEoFB5zTKgy7BR1YgD4mvkzEcWVFFVc6UxrPg1p7TWY/wDNQf3qfxrX7a3/ALR6pkbMzJ/4qv4z9GTa7Xt5TiKeJz0WRGP3GsouUVcJabmHkWt9duY84mGbWaOUCgUCgqDfz24ltBHZWzFHlTXLIvBghJVVU+Goq2SOOAOtBz3QKBQKBQKDsbsLYvBs2zilBDpBGGU81OkZU+zl7qDe0CgUCgUEU7adtY7AaFAknIyEzwXPIyEfo5ny51Gv5MWt0b5Xeydi3M6evV2aO/v8vr8VRbZ7TXV2T30zFT+Ip0oPLSOB9pyaq7l6uv8AdLvMTZmLix/iojXvnfPrP/jUVqTygytnbSlt21wSPG3VSRnHUciPI1lTXVTOtM6NF/GtX6erdpiqPH83LP7GbxxKVhvcK5wFmHBWPRxyU+Y4eyrGxmdbs1+rjdrdHJtRN3F3xzp5x5d/x81isccTyqe5KI13QrHtfvLIZorHHDgZyM/3YPD84+4cjVdfzeVv1dlsvo1ExFzL/j9fpHryVve30kza5pGdurEsfdnl7Kr6qpqnWZdfZsW7NPVt0xEeDHr42lBvNh9rbu0I7qUlR/y3yyY6AE+r+bit1vIuUcJVuZsnEyo7dGk98bp+/v1W/wBj+18W0FIA0TKMtGTnh9ZD4rn4ePgTaWMim7Hi4LamyLuBVrO+ieE/Ke6fj6pJUhUFAoKN9IHshPLKl/CpkjWIRyqoyyaWZg5H1SGwemOPPgFHUCgUCg3vZjshebRLC0hMgUgM2VVVz1LEeAPAUF27u9zaWciXF86zTKcpGue6QjkxJALsOGOAAPXgQFs0CgUCgUGs7S7XFnbSznjpHqjqx4KPiR7s1ru3PZ0TUmbPxJy8imzHPj4Rzc8Xd08rtJIxZ2JLMeZJqiqqmqdZerWrVFqiKKI0iN0Q8q+NhQKBQKCSXHbS4eyWzJ4A4MmfWaPHCM+Xn4jA653zk1zb6iot7Fx6MycqI93KJ7/zhvnu0jdaFuUCgUCgytl7Qe2mSaI4dDkdPMHyIJB8jWVFc0VRVDRkY9GRaqtXI3S6J2PtFbmCOZPouobHQ+KnzByPdV7RXFdMVRzeUZWPVj3qrVfGmdPv72ZWaOUCgj20+w+z7hi01nAzHiWCBWJ6lkwSfbQUZv22DbWVxax2kKxAxMzBc8TrwCSST4UFYUCg6A9Gtf5LeHrMg+Cf70Fx0CgUCgUCgrXfRekJbwjkzNIfzQFX9dvhVfn1bopdf0TsRNdy7PKIj13z8IVVVa7coFAoFAoFAoFAoFAoFBcO52+12kkROTHJkDorjI/xBzVrg1a0THc4HpVY6mTTciP3R/cfbRPqmuXKBQKDnT0j5D+EoF8BaKfjLN/8RQVPQKDob0bl/kNyetxj4Rp/Ggt2gUCgUCgUFO75ZD8siXwEAPvLyZ/QKqs6f8keTvuilMfpK5/7fKECqE6goFAoFAoFAoFAoFAoFBZe5V/Xuh1WM/Av/GrDA41OP6Wx2LU+M/JalWTiSgUCg5u9Ips7Vj8rWMf5kx/bQVbQKDo30cV/4ZOet2/3RQfxoLWoFAoFAoFBUW+e2IuYJPBoiv2HJP8AqCqvPjtxPg7voncice5R3Va+sfZXtQXVlAoFAoFAoFAoFAoFAoLP3KwH+VPjh82oPn65P7vxqxwI/dLjOltyP8VHnPw+60KsXGFAoFBzP6QT52vjpBEPvc/toK0oFB03uAi07IU/Wmlb7wv7tBZFAoFAoFAoIRva2X3tkJVGWhcNyydDeq2PfoP5tQ82jrW9e50fRnK9ll+znhXGnvjfHzj3qXqpehlAoFAoFAoFAoFAoFAoL13Z7M7iwjJ+lKTKfY2NP+AKffVziUdW3HjveadIMn2+bVEcKez6cf71SqpKkKBQKDlzfrNq21OPqpCv+UrfvUFf0Cg6p3Ix6diWnmZj/nyAfcBQTqgUCgUCgUHlcwLIjI4yrKVYdQRgj4GvkxExpLO3cqt1xXTumN8Odu0OyWtLiSB/xTwP1lPFW94x99UN23NuqaZesYOXTlWKb1PPj4TzhrqwSygUCgUCgUCgUCgUG67H7EN7dxxfifSkPRFxn45C+0itti17SuKVdtTNjDxqrvPhHnP5r7nQiqAABwA5Cr15XMzM6y+0fCgUCg5P3xTa9tXp/LRfsxRr+7QQygUHXu7ODRsmwHW3RvtjV+9QSagUCgUCgUCgg+9Ds18pg7+IZlhHEDm8fMj2rxYfndah5lnr09aOMOj6O7T/AE172NyezX/U/fhPu7lMVUvQygUCgUCgUCgUCgUF6bu+zXyK21SDE0uGf8kfip7gcnzJ6CrnFs+zp38Zea7d2l+sv6UT2Kd0ePfP08ErqSoygUCgUHG/bi47zaV8+c5uZsezvGA+7FBpKBQdp9nrXubS2i/o4Ik+yij9lBsKBQKBQKBQKBQUvvK7J/JZe/hX5iQ8QOUbnwx4KeY944cM1OXY6k9anhL0LYG1v1Nv2N2e3T/cfWOfr3oRUN0hQKBQKBQKBQKCxN1vZPvXF5MPm0PzSn8Zgfp+xT9/s4zsOx1p69XDk5PpHtb2dM4tqe1P7p7o7vf8PNbdWjhSgUCgUH4mkCqzHkASfYBmg4jnmLsztzYlj7Scmg86D0twpdQ5IXUNRHEgZ4ke6g6m2bva2VMwQXOgngO8R0X3uRpHvIoJvG4YBlIIIBBByCDyII5ig/VAoFAoFAoFB4X1ok0bxSqGRwQynxB/R7fCvlVMVRpLZZvV2a4uW50mN8KG7ZdmHsJtJy0TZMb9R0b8oePxqkv2ZtVacnpuytp0Z1rrRuqjjH5yloK0rUoFAoFAoFBKOwnZRr+XLgiBD67ctR56FPU+PQe0ZkY1ibtW/gpds7WpwbWlO+urhHd4z+b/AFXpBCqKqIAqqAFUcAAOAAFXMRERpDzWuuquqaqp1md8v3X1iUCgUGk7W9qbfZsBnuWwOSovF3b6qD9vIeNBQHanfNfXetIdFtCwI0qA7lSMENIw9vFQtBW1AoFAoLv9HLtFIXnsHJaNYzNGDxCYdVdV6BjIpx1BPiaC9KBQKBQKBQKBQYG29kRXcLQzDKtyI5qfBlPgR/seBNYXLdNynq1JOHl3cW7F21O+P78J/P7UP2n7Oy2E3dyjKnJSQD1XHUdCOGV8PYQTS3rNVqrSXpuzto2s6116OPOOcfnKefnrDT1qWBQKBQKCQdj+y0l/LgZWJT85J0/JXqx+7nW+xYm7Pgqtq7Vt4NvWd9U8I+c+C9tm2EdvEsUKhUUYAH6T1JPEmrmiiKY0h5pkZFy/cm5cnWZZNZNJQKBQKDljfVt17rasyEnu7c9zGvgNONZx1L6uPQKPCggdAoFAoPoGeAoOi9xfYWWxjku7pdEsyhUjIw6R51HX0LEKdPhpGeJwAtegUCgUCgUCgUCgwds7Jiu4jFOupTxHVT4Mp8CM/wD4GsLlumuNKknEy7uLci5anSfj4SpPtd2OmsGLYLwk+rKByz4OPxT9x8OgqL+PVanwei7L2xZzadOFfOn6d/xRqo64KBQS3sd2HlvSHkzHBni5HrP5Rg/rch54xUmxjVXN87oUW1duWsOJoo7Vfdyjz+nHy4rp2dYR28axQqERRgAfpJ8Sepq3poimNIeeX8i5fuTcuTrMsmsmkoFAoFAoKP3p7o7ie5kvLDTJ3p1SQEhWDcMtGWwpB4kgkYPLOeAVhddgtpRnDWNyf6kbOPigIoPttu/2nJ9GxuB/WjKfr4oNxY7ntqyHjbrGPrSSx4+CsW+6glmxtwMpwbu7RR4rCpckeTvpx9k0Fm9lN3Fhs4h4Ydco/wCdKdbjzXhpQ8TxUCgltAoFAoFAoFAoFAoFB+ZEDAqwBBGCCMgg+BBpMavtNU0zrE6Sg23d2NvMS1uxgY/i41R+5SQR7jgeAqFcwqKt9O50uH0nyLURTejrx38J9efpr4o4u6i51YM0Onr65b7OnH31o/QV68YW09K8bq7qKtfdp66/JKNgbtra3IaYmdx9YYjH5nHP5xPsqRbw6Kd9W9S5vSTJvx1bXYjw4+v0iE1AxwFTHOzOr7QKBQKBQKBQKBQKBQKBQKBQKBQKBQKBQKBQKBQKBQKBQKBQKBQKBQKBQKBQKBQKBQKBQKBQKBQKBQKBQKBQKBQKBQKBQKBQKBQKBQKBQKBQKBQKBQKBQKBQKBQKBQKBQKBQKBQKBQKBQKBQeF7exwoXmkSNBzZ2CqPaWOKCJbS3q7KgJBulc9IleQfaVdP30GV2R3gWW03aO2kbvFGrQ6lWK8tS+BHEeNBKJHCgsxAABJJ4AAcyTQaXYvbCyvJGitrmOSRc5VTxIHMrn6Q8xmg3lBrtq7dtrUoLm4ihL50946pnHPGo8hkcfOg2ANB9oNL2h7WWdgAbu4SMniFOWcjqEQFiPPFBqNk70Nl3MgjjulDnkJFeMHyDOoXPlnjQTGg8L28jhQyTOkaLzd2CqPDizHAoP1a3KSoskTq6MMq6EMrDqrDgaD1oFB4Xl7HCuqaRI1+s7Ko+LHFBp/8A+22dnHy+0/v4sfHVig3dvOsih42VlPEMpDA+wjgaDB2/t63sYjNdSrGnIE82P1UUcWPkBQV2u/iwMoXubgJnHeFU4flaQ+cePXy8KCyZNrQrb/KWlQQaBJ3pICaWAIbJ65GPbQYGwe11lfMVtbiORgMlASGxyzpYAkcRxA8RQbygxodoRO7RpLGzr9JFZSy/1lByKDJoFAoI7vB7R/g7Z89yMF1AWMHkXc6VyPEAnUR0BoOS9rbWnupDJcyvK5z6zsWxnwXPADyHAUGFQXNuR7AXaXkd/cI0MUavoVwVeQujJ9A8QoDE5OM+rjIOQEm9ITtG1vZx2sZIa5Y6yP6OPGV8tTMo8wGHjQc+bOvpLeVJoXKSIwZWHMEfp9h50HYHY3b67QsoLpRjvF9ZfqupKuvHwDA46jBoOad7+1jc7XuiTlYm7lB9UReqQPz9Z9pNBdO4bbjXOyxHIctbuYgSckphWTPsDFR5KKDK3t9vfwVbhYcG6mBEYPEIBzkYeWcAHmeoBFBzDd3Mk8jSSM0kjnJZiWZifPmaDznhZGKupVhzVgQR7QaDo/cF2le7sZIJmLPbMqqx5924OgEnngo49gA8KCKekjtpjNbWYJ0qhnYeBZiyJnzUK/26DZ+jZtVmhu7ZjlY2SRB07zUHA6DKKfaTQXRQRXedtuey2ZPPaj51dIDY1aAzAF8cjgE8+GcZyOFByftHaEtxIZJ5Hkc83dix9mT4eVBjopJAAyTwAHMnoKC9ty+z59l2t7e34eG20BljfIZiucuEOME+qo+tnpigqftp2rn2nctPOcDiI4wcrGvgq+fU+J+FB79i+w93tSTFumIwcPM3CNOGcZ/GbGPVXJ4jOBxoLY33WvyLYllaRsSqyRRkngXEcT/SHmwDY6gUFNdjdpNa39rMhIKTJnHipYK6+wqWHvoOpN5e0Wt9lXksbFWERVWBwQXITKkcQRq4Gg5O2PtOS1niuIW0yRsGU8fDwOOYIyCPEEig7Rs7gSxpIvJ1Vh7GAI/TQe1AoKb9JS9xbWcP15Xk/u0C/wDeoKV7LbI+WXlvbZIEsqoSOYUn1mGei5PuoOkdkdmtjbFK6mgSbmJbmSPvfamsgLz/ABAKCcWtykqLJE6ujDKuhDKw6qw4Gg5t9IK/7za3dg/zMEaEeALapOXXEi/dQVnQXn6N+3uFzYseWJ4x8EkH+mceZoKk7YNnaF6T43M/+q1Ba/ozznVfp4YgYD2d6D+kfCgrbeR2hO0No3E+coGMcXHI7tCQpH9bi3tY0Fs+j72QjWA7RlUNJIzLCTx0Ip0sy9GZgy56L+UaCKekYP8AikXDnaR+/wCdn4/s91BKPRqsWWC9nP0ZJI0HtiVyf9UUFf777oybauQTwQRIvsESMf8AEzUEo9Gv/wATef2Sfrmgv+g+MuRg8QfCgo30g9jW1tb2zW9vDE7yvqaONELAL4lQM8TQVtuyTVtexH/XQ/A5/ZQXd6Q0zrspQmdL3EayY+qFkYZ8tap78UHNiAEgE4GeJ5486DtPYuzIrWCKC3ULEigKB055J8SSSSfEkmgq70kz/I7X+3P+m1BQ2yBm4hH/AFE/WFB0/vtbGxLvz7kf58VByrQdpdnBiztv7CL9RaDY0Cgof0l3+csB0SY/Ex/woKcsb2SBxJC7RuudLoSrDIIOkjiDgniKDydmdiSSzMcknJJJPM+JJNB07uN2LcWmzdN0rIZJmkSNs6lQqgGoH6JJVjp8+pNBRu9qfvNs3p6SBfsIqfu0EWjt2ZXZQSqYLHoCcAn3kD30Eg3cbb+RbTtZycJ3gSTJwNEnqMW8gG1e1RQYXbFcbQvR0up/9V6Cd7l7swW22Z15x2mof1gspX7xQVZQdc2F9BsjZNs1y4RIoIlJwSWcqMhVHEktk49p5AmgqftlvW2df6Vl2W1wq50vJL3LjOOAMQYgHHEaqDb9lN9dlCiQNZNawrwXumEqqCeLMNKnmSTjJPHmaCrd5lyJdq3rg5BmOD1AAA+4UFg+jSnz96ekcY+LN/CgvygUFI+kxLhNnr1ac/ZEI/eoK73QR6ts2Q/LY/Zjc/soOoO0WxY762ltph6ki6SRzU81Zc+KsAR5ig5E7U7Al2fdSW049ZDwbwdT9F18iPhxB4g0Fv7jt4hbu9m3RyQMW8h6KP5pvYB6p8tPSgzfSTP8ktP7dv1DQURsi5WK4hkcEqkiMwHMhWBOMnngUFp7xt7sO0bKW0gt5FEhT5yRlGNDq/0FznOnHOgqGg7Z2XHphiXpGg+CigyqBQUR6TCfOWB6rMPgYv40FZdhNhpf7Qt7WRmRJGYMy41YVGb1cgjJ045eNB0PY7D2LsPDMYIpQMiSZw8x6lAeI5/iAc6Dedmu29jtB3S0nEjqMlSro2OWoCRQSM44jlkZ5ig5f3ig/hW/z/6mX4azj7sUEk3NbCF+20bZsASWZUE8Qr95GyMR5Mqn3UFfXNu0btG4KujFWU8wynBB9hBoPk8zOzO5JZiWYnmSTkk+80Fsbp9mM+xtuOuSXhKKOpjikfA9veCgqOg6r7a9mBtrZUKRSBDiKeJjxQnuyAHxx0lZDxHLgePIhzFtvZjWtxLbuyM8TlGKHUupeBAJA5HI5cxQSvdvu3l2sTJrWO3SQJI3HWeAYiMYxnBHEnhnPHlQaneNb93tW9QcAJ3wOgJyB8CKCyvRnHr35/Jg/TN/CgvVmA58KArA8jmgoj0l5sy2KfVSZvtGMfuUEV3EWuvbMDf0aSv8Y2T/ALlB1FQUv6SltD3NpIcCfvGVfrGPTls9QG0ezUetBSOxJXS5gaL+cWWMpj6wcFce/FBdXpMT4jsE6tM32REP36CiUUkgAZJ4ADmT0FBm3Wx7iJO8kglRMga2jdVyc4GojGeBoMONCxCjmSAPfQdwKMDAoPtAoKW9Ja1zDYy+CySp/eKh/wC0aCi7W5eJw8TsjrydCVYeHAjiOBNB5yOWJLEkk5JPEknmSaC09xHZW5e+ivtLJbxCT1zwEhZGTSn1uLZJ5DT1xQaPfVYGHbNzkYEmiRT1DIuT9sOPdQTb0aLQ5vpSOGIUB9veMw+5fiKDQ7/Oyxtr75Wi/NXPEkDgsqgawcctQw/HmS/Sgq6g6l3KbF+T7Hi1rxnLTMD4h8BfjGqH30HO/bfs+2z76e2YHCuTGT+NG3FGz4+qQD5gjwoNhsveRtG2tRaw3BWMAhTpUuqnPqq5GQOPDp4YoIqoZ2wMszHzJJJ+JJNB1xu07N/g7Z0MDDEhBkl/tH4kHHPSNK5/JoOfN9VqY9tXfDAfu3HmDEmT9oMPdQR7YXae6sVlW0maIS6Q5ULqOnVpwxGVxqbkRzoMK/2jLO2qeWSVvrSOzn4sTQTnczey2l0927tHZRI3yljnQ2VIjQDHrP3hQgDjgH3hrt6nbFNrXiTQo6RpEIwHxqOHdixCkgZ1gYyeVBqeyHamfZk5ntghcoUOtdQ0kqTwBHH1RQdCbN3oR/gYbRuU0vqaLulPCSUchGTxAI48c6RnnjiHPPa3tNPtK5a4uGyTwVR9FFHJUHTifacmgmG43si15fLcuvzFswckjg0o4ooPkcOemBn6QoJH6TB9ew6aZ/0xf7UFdbsLIzbXsUHhOsnui+cP3JQXH6R7f8Ntx1ulPwim/jQUR2Xt+9vbSP69xCv2pFH7aDs+gUCg1Xabs9BtC3a3uk1ITkEcGRhnDo3gwyfcSDkEigpy89H+Tvfmrxe6J5vGdYHTCnDe3I9lBMuy25uwtNLTKbqQeMoHd58ohwx5NqoLFVQAABgDgAOQ9lBDN4m7qDa4jZ3MU0fASqobKk50spIyM5I48MnrQbTsT2Th2XbfJ4CzZYu7tjU7EAZOOAGAAAOnickhndodhw31u9vcrqjcewqRyZT4EHx/ZQVPYbgo1uA0t0ZLcNnuwml2HgjOG4ebAcfDGeAXQiBQAoAAGABwAA5ACgh28jd9DteJct3dxGD3cwGeB5pIPFSfeDxHMghSNxuZ2qsmgQxuv9IssYT4OQ/+GgsvdpuhWxkW6vWWWdeMaLkxRnwbJALuPDgAD1IBAWtQVXvc3YzbUnjubWSNXWMRukhKghSxVlZVPH1iCD4AUEIsdw18x+dmt418SC7t7l0AffQTTYG4qyhw11JJcsPxf5qM+5SX/wAVBIO3/YFb7Zy2doY7cRyCRFC6YyQrjS2kcM6ydWDx8DQVMu4faOf520Hnrl/+qgkexNwKhg15dll8Y4U05/8Accnh+b7xQbXevu5knsrSLZkahbUuPk4YLqEmj1gznBYFSTk5Oo8c8wgPZbctfXEg+VqLaEH1iSrSMOkaqTx82xjOePKg6H2FsaGygS3t0CRoMAeJPizHxJPEmgjm83sKu14EUOI5YmLRuRkesAGVhzwcLxHQUGo3X7rRsqR7ieRZZyuhdIIVFP0iCeJJwBnAwM9aCQ7xuyI2rZNb6gkgYSROc4DqCPWA8CrMPLOcHGKCvt2W6GezvVur1o8RZMaRktqcggM2VGAM5HjnHTiF00CgUCgUCgUCgUCgUCgUCgUCgUCgUCgUCgUCgUCgUCgUCgUCgUCgUCgUCgxNrTOkMjRLqcLkDGT5kAcSQMnA54xQRuTa88ezZpppRE6kaZZYuOCUyBErDW3FlUA8W08xxIai17XXmqJZDbqyfIo5o8anlkuyAzQlX0hY8k8AQxSQZAGaD17Mdq72aaySaDMdzCJllUxgFRb25c6S+oaZ5H8OTLjOKD92u8BVnuhcMiRxRyGNGZRJK8d1eRaYuWslbdMIATnhk8yHy23kElY3tSJXICKkneK+mRxOUfQMiKFVkPDiW08MZIaZd508ptSkaL3wTKLmXSXubNQZSACnzU8g4gZYoRwZchm7P3q94ImaGNe8mC6O+bvliZ4kWQxiI4IaUg6ioOj1S2RQZidsL2f5KYbaGJZ0mde+nzkRx8NWiP1RrZTzyQPxcnAYmwO29x6hm0yxGKx+dZlifXdzyIzlFj0BV0uAAx4Rp6zd4SoeLbypJSjpF3cYgMjL3iGRnaC2lAAZMhV+Urh/xsHIHDIbuHt2WhuXEADRyRJGDJ6rieYwRmRtPzZDDLL62kY55oNfPvMdcqLRTJpiCqJ1KmR/kepS6oRoHy6PTIMhtLcuFBKOx23zf2/fNF3RyBo1a+DIkiknA46ZFyMcDkcaDe0CgUCgUCgUCgUCgUCgUCgUCg8rm2SVSkiK6nmrAMDjiMg8OdB4jZcGtJO5i1xqVR9C6kU5yqNjKjieAoPZLdBpwqjSulcADSpx6q9B6q8B0HSg8vwdDrEndR6wGAfQuoBiWYBsZ4liT1JNAtdmwxBFiijQRhggRFUIGOWCAD1cnicc6D5+DIeHzMfAgj1F4EOJARw4euqt7QDzoDbMhPOGM4Yt9BfpNgluXM4GT5UH4vdj28yKk0EMiL9FHjRlXhj1VYYHAkcKD5PsS2c5e3hY933WWjQnuwc93xH0M8dPKg9Rs6HVq7qPVpC6tC50rnSucchk4Hhmg8jsW2w4+Tw4kZ2cd2mHaQYdnGPWLADJPPxoP2dlQambuYtTaAzaFyRGQYwTjjpIBHTHCgyIIFQYRVUdFAA5Ach5AUHpQKBQKBQKBQKBQKBQKBQKBQKBQKBQKBQKBQKBQKBQKBQKBQKBQKBQKBQ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8916" name="AutoShape 4" descr="data:image/jpeg;base64,/9j/4AAQSkZJRgABAQAAAQABAAD/2wCEAAkGBxQRERMTERQWFhUXFhgYGBUXGRcYGBkbGBgXGhsZFRgYHCggHSAlGxUVITIhJSkvOi4uHSEzODMsOCgtLisBCgoKDg0OGxAQGzckICM0OCwvLy00LDcxLzc1LTUsODQ0NiwsKy0sNzE0LCw0MTUyLDQsNDcsLC8vLCwsKzIsNf/AABEIAOEA4QMBEQACEQEDEQH/xAAcAAEAAgMBAQEAAAAAAAAAAAAABgcEBQgDAQL/xABNEAACAQMBBQQFBgkKBAcBAAABAgMABBESBQchMVEGE0FhCCJxgZEUIzJSkqEVQmKCsbLBwtEkM1Nyc5Oio7PhJUNjwzREVIPS0/AW/8QAGwEBAAIDAQEAAAAAAAAAAAAAAAQFAgMGBwH/xAA0EQEAAQMBBAcHBAIDAAAAAAAAAQIDBBEFITFBBhIiUWFxkROBscHR4fAUMpKhI1JDYvH/2gAMAwEAAhEDEQA/ALxoFAoFAoFAoFAoFAoFAoFAoFAoFAoFAoFAoFAoFAoFAoFAoIV2t3oWGzyY3kMsw4GKHDEHo7EhV8xnPlQVjtff5dOcWttFEOshaVvaMaQPgaCLXW9ra0hP8rKjokcS49h0Z+JoNdJvA2mTk31x7nI+4UGXab0dqxkYvHPk6xv+upoJ92S37tqCbSiXSSB30II08hl4yTkcySp5clNBeFvOsiK6MGRlDKynIZWGQQRzBBBoPSgUCgUCgUCgwLnbVtGcSXEKHo0iA/AmsJuURxmEm3hZNyNaLdU+UT9HinaWzJwLqD+9T+NfPbW/9o9Wydm5kb5tVfxn6NlFIGGVII6g5HxFZxOvBEqpmmdKo0fuvrEoFB5zTKgy7BR1YgD4mvkzEcWVFFVc6UxrPg1p7TWY/wDNQf3qfxrX7a3/ALR6pkbMzJ/4qv4z9GTa7Xt5TiKeJz0WRGP3GsouUVcJabmHkWt9duY84mGbWaOUCgUCgqDfz24ltBHZWzFHlTXLIvBghJVVU+Goq2SOOAOtBz3QKBQKBQKDsbsLYvBs2zilBDpBGGU81OkZU+zl7qDe0CgUCgUEU7adtY7AaFAknIyEzwXPIyEfo5ny51Gv5MWt0b5Xeydi3M6evV2aO/v8vr8VRbZ7TXV2T30zFT+Ip0oPLSOB9pyaq7l6uv8AdLvMTZmLix/iojXvnfPrP/jUVqTygytnbSlt21wSPG3VSRnHUciPI1lTXVTOtM6NF/GtX6erdpiqPH83LP7GbxxKVhvcK5wFmHBWPRxyU+Y4eyrGxmdbs1+rjdrdHJtRN3F3xzp5x5d/x81isccTyqe5KI13QrHtfvLIZorHHDgZyM/3YPD84+4cjVdfzeVv1dlsvo1ExFzL/j9fpHryVve30kza5pGdurEsfdnl7Kr6qpqnWZdfZsW7NPVt0xEeDHr42lBvNh9rbu0I7qUlR/y3yyY6AE+r+bit1vIuUcJVuZsnEyo7dGk98bp+/v1W/wBj+18W0FIA0TKMtGTnh9ZD4rn4ePgTaWMim7Hi4LamyLuBVrO+ieE/Ke6fj6pJUhUFAoKN9IHshPLKl/CpkjWIRyqoyyaWZg5H1SGwemOPPgFHUCgUCg3vZjshebRLC0hMgUgM2VVVz1LEeAPAUF27u9zaWciXF86zTKcpGue6QjkxJALsOGOAAPXgQFs0CgUCgUGs7S7XFnbSznjpHqjqx4KPiR7s1ru3PZ0TUmbPxJy8imzHPj4Rzc8Xd08rtJIxZ2JLMeZJqiqqmqdZerWrVFqiKKI0iN0Q8q+NhQKBQKCSXHbS4eyWzJ4A4MmfWaPHCM+Xn4jA653zk1zb6iot7Fx6MycqI93KJ7/zhvnu0jdaFuUCgUCgytl7Qe2mSaI4dDkdPMHyIJB8jWVFc0VRVDRkY9GRaqtXI3S6J2PtFbmCOZPouobHQ+KnzByPdV7RXFdMVRzeUZWPVj3qrVfGmdPv72ZWaOUCgj20+w+z7hi01nAzHiWCBWJ6lkwSfbQUZv22DbWVxax2kKxAxMzBc8TrwCSST4UFYUCg6A9Gtf5LeHrMg+Cf70Fx0CgUCgUCgrXfRekJbwjkzNIfzQFX9dvhVfn1bopdf0TsRNdy7PKIj13z8IVVVa7coFAoFAoFAoFAoFAoFBcO52+12kkROTHJkDorjI/xBzVrg1a0THc4HpVY6mTTciP3R/cfbRPqmuXKBQKDnT0j5D+EoF8BaKfjLN/8RQVPQKDob0bl/kNyetxj4Rp/Ggt2gUCgUCgUFO75ZD8siXwEAPvLyZ/QKqs6f8keTvuilMfpK5/7fKECqE6goFAoFAoFAoFAoFAoFBZe5V/Xuh1WM/Av/GrDA41OP6Wx2LU+M/JalWTiSgUCg5u9Ips7Vj8rWMf5kx/bQVbQKDo30cV/4ZOet2/3RQfxoLWoFAoFAoFBUW+e2IuYJPBoiv2HJP8AqCqvPjtxPg7voncice5R3Va+sfZXtQXVlAoFAoFAoFAoFAoFAoLP3KwH+VPjh82oPn65P7vxqxwI/dLjOltyP8VHnPw+60KsXGFAoFBzP6QT52vjpBEPvc/toK0oFB03uAi07IU/Wmlb7wv7tBZFAoFAoFAoIRva2X3tkJVGWhcNyydDeq2PfoP5tQ82jrW9e50fRnK9ll+znhXGnvjfHzj3qXqpehlAoFAoFAoFAoFAoFAoL13Z7M7iwjJ+lKTKfY2NP+AKffVziUdW3HjveadIMn2+bVEcKez6cf71SqpKkKBQKDlzfrNq21OPqpCv+UrfvUFf0Cg6p3Ix6diWnmZj/nyAfcBQTqgUCgUCgUHlcwLIjI4yrKVYdQRgj4GvkxExpLO3cqt1xXTumN8Odu0OyWtLiSB/xTwP1lPFW94x99UN23NuqaZesYOXTlWKb1PPj4TzhrqwSygUCgUCgUCgUCgUG67H7EN7dxxfifSkPRFxn45C+0itti17SuKVdtTNjDxqrvPhHnP5r7nQiqAABwA5Cr15XMzM6y+0fCgUCg5P3xTa9tXp/LRfsxRr+7QQygUHXu7ODRsmwHW3RvtjV+9QSagUCgUCgUCgg+9Ds18pg7+IZlhHEDm8fMj2rxYfndah5lnr09aOMOj6O7T/AE172NyezX/U/fhPu7lMVUvQygUCgUCgUCgUCgUF6bu+zXyK21SDE0uGf8kfip7gcnzJ6CrnFs+zp38Zea7d2l+sv6UT2Kd0ePfP08ErqSoygUCgUHG/bi47zaV8+c5uZsezvGA+7FBpKBQdp9nrXubS2i/o4Ik+yij9lBsKBQKBQKBQKBQUvvK7J/JZe/hX5iQ8QOUbnwx4KeY944cM1OXY6k9anhL0LYG1v1Nv2N2e3T/cfWOfr3oRUN0hQKBQKBQKBQKCxN1vZPvXF5MPm0PzSn8Zgfp+xT9/s4zsOx1p69XDk5PpHtb2dM4tqe1P7p7o7vf8PNbdWjhSgUCgUH4mkCqzHkASfYBmg4jnmLsztzYlj7Scmg86D0twpdQ5IXUNRHEgZ4ke6g6m2bva2VMwQXOgngO8R0X3uRpHvIoJvG4YBlIIIBBByCDyII5ig/VAoFAoFAoFB4X1ok0bxSqGRwQynxB/R7fCvlVMVRpLZZvV2a4uW50mN8KG7ZdmHsJtJy0TZMb9R0b8oePxqkv2ZtVacnpuytp0Z1rrRuqjjH5yloK0rUoFAoFAoFBKOwnZRr+XLgiBD67ctR56FPU+PQe0ZkY1ibtW/gpds7WpwbWlO+urhHd4z+b/AFXpBCqKqIAqqAFUcAAOAAFXMRERpDzWuuquqaqp1md8v3X1iUCgUGk7W9qbfZsBnuWwOSovF3b6qD9vIeNBQHanfNfXetIdFtCwI0qA7lSMENIw9vFQtBW1AoFAoLv9HLtFIXnsHJaNYzNGDxCYdVdV6BjIpx1BPiaC9KBQKBQKBQKBQYG29kRXcLQzDKtyI5qfBlPgR/seBNYXLdNynq1JOHl3cW7F21O+P78J/P7UP2n7Oy2E3dyjKnJSQD1XHUdCOGV8PYQTS3rNVqrSXpuzto2s6116OPOOcfnKefnrDT1qWBQKBQKCQdj+y0l/LgZWJT85J0/JXqx+7nW+xYm7Pgqtq7Vt4NvWd9U8I+c+C9tm2EdvEsUKhUUYAH6T1JPEmrmiiKY0h5pkZFy/cm5cnWZZNZNJQKBQKDljfVt17rasyEnu7c9zGvgNONZx1L6uPQKPCggdAoFAoPoGeAoOi9xfYWWxjku7pdEsyhUjIw6R51HX0LEKdPhpGeJwAtegUCgUCgUCgUCgwds7Jiu4jFOupTxHVT4Mp8CM/wD4GsLlumuNKknEy7uLci5anSfj4SpPtd2OmsGLYLwk+rKByz4OPxT9x8OgqL+PVanwei7L2xZzadOFfOn6d/xRqo64KBQS3sd2HlvSHkzHBni5HrP5Rg/rch54xUmxjVXN87oUW1duWsOJoo7Vfdyjz+nHy4rp2dYR28axQqERRgAfpJ8Sepq3poimNIeeX8i5fuTcuTrMsmsmkoFAoFAoKP3p7o7ie5kvLDTJ3p1SQEhWDcMtGWwpB4kgkYPLOeAVhddgtpRnDWNyf6kbOPigIoPttu/2nJ9GxuB/WjKfr4oNxY7ntqyHjbrGPrSSx4+CsW+6glmxtwMpwbu7RR4rCpckeTvpx9k0Fm9lN3Fhs4h4Ydco/wCdKdbjzXhpQ8TxUCgltAoFAoFAoFAoFAoFB+ZEDAqwBBGCCMgg+BBpMavtNU0zrE6Sg23d2NvMS1uxgY/i41R+5SQR7jgeAqFcwqKt9O50uH0nyLURTejrx38J9efpr4o4u6i51YM0Onr65b7OnH31o/QV68YW09K8bq7qKtfdp66/JKNgbtra3IaYmdx9YYjH5nHP5xPsqRbw6Kd9W9S5vSTJvx1bXYjw4+v0iE1AxwFTHOzOr7QKBQKBQKBQKBQKBQKBQKBQKBQKBQKBQKBQKBQKBQKBQKBQKBQKBQKBQKBQKBQKBQKBQKBQKBQKBQKBQKBQKBQKBQKBQKBQKBQKBQKBQKBQKBQKBQKBQKBQKBQKBQKBQKBQKBQKBQKBQKBQeF7exwoXmkSNBzZ2CqPaWOKCJbS3q7KgJBulc9IleQfaVdP30GV2R3gWW03aO2kbvFGrQ6lWK8tS+BHEeNBKJHCgsxAABJJ4AAcyTQaXYvbCyvJGitrmOSRc5VTxIHMrn6Q8xmg3lBrtq7dtrUoLm4ihL50946pnHPGo8hkcfOg2ANB9oNL2h7WWdgAbu4SMniFOWcjqEQFiPPFBqNk70Nl3MgjjulDnkJFeMHyDOoXPlnjQTGg8L28jhQyTOkaLzd2CqPDizHAoP1a3KSoskTq6MMq6EMrDqrDgaD1oFB4Xl7HCuqaRI1+s7Ko+LHFBp/8A+22dnHy+0/v4sfHVig3dvOsih42VlPEMpDA+wjgaDB2/t63sYjNdSrGnIE82P1UUcWPkBQV2u/iwMoXubgJnHeFU4flaQ+cePXy8KCyZNrQrb/KWlQQaBJ3pICaWAIbJ65GPbQYGwe11lfMVtbiORgMlASGxyzpYAkcRxA8RQbygxodoRO7RpLGzr9JFZSy/1lByKDJoFAoI7vB7R/g7Z89yMF1AWMHkXc6VyPEAnUR0BoOS9rbWnupDJcyvK5z6zsWxnwXPADyHAUGFQXNuR7AXaXkd/cI0MUavoVwVeQujJ9A8QoDE5OM+rjIOQEm9ITtG1vZx2sZIa5Y6yP6OPGV8tTMo8wGHjQc+bOvpLeVJoXKSIwZWHMEfp9h50HYHY3b67QsoLpRjvF9ZfqupKuvHwDA46jBoOad7+1jc7XuiTlYm7lB9UReqQPz9Z9pNBdO4bbjXOyxHIctbuYgSckphWTPsDFR5KKDK3t9vfwVbhYcG6mBEYPEIBzkYeWcAHmeoBFBzDd3Mk8jSSM0kjnJZiWZifPmaDznhZGKupVhzVgQR7QaDo/cF2le7sZIJmLPbMqqx5924OgEnngo49gA8KCKekjtpjNbWYJ0qhnYeBZiyJnzUK/26DZ+jZtVmhu7ZjlY2SRB07zUHA6DKKfaTQXRQRXedtuey2ZPPaj51dIDY1aAzAF8cjgE8+GcZyOFByftHaEtxIZJ5Hkc83dix9mT4eVBjopJAAyTwAHMnoKC9ty+z59l2t7e34eG20BljfIZiucuEOME+qo+tnpigqftp2rn2nctPOcDiI4wcrGvgq+fU+J+FB79i+w93tSTFumIwcPM3CNOGcZ/GbGPVXJ4jOBxoLY33WvyLYllaRsSqyRRkngXEcT/SHmwDY6gUFNdjdpNa39rMhIKTJnHipYK6+wqWHvoOpN5e0Wt9lXksbFWERVWBwQXITKkcQRq4Gg5O2PtOS1niuIW0yRsGU8fDwOOYIyCPEEig7Rs7gSxpIvJ1Vh7GAI/TQe1AoKb9JS9xbWcP15Xk/u0C/wDeoKV7LbI+WXlvbZIEsqoSOYUn1mGei5PuoOkdkdmtjbFK6mgSbmJbmSPvfamsgLz/ABAKCcWtykqLJE6ujDKuhDKw6qw4Gg5t9IK/7za3dg/zMEaEeALapOXXEi/dQVnQXn6N+3uFzYseWJ4x8EkH+mceZoKk7YNnaF6T43M/+q1Ba/ozznVfp4YgYD2d6D+kfCgrbeR2hO0No3E+coGMcXHI7tCQpH9bi3tY0Fs+j72QjWA7RlUNJIzLCTx0Ip0sy9GZgy56L+UaCKekYP8AikXDnaR+/wCdn4/s91BKPRqsWWC9nP0ZJI0HtiVyf9UUFf777oybauQTwQRIvsESMf8AEzUEo9Gv/wATef2Sfrmgv+g+MuRg8QfCgo30g9jW1tb2zW9vDE7yvqaONELAL4lQM8TQVtuyTVtexH/XQ/A5/ZQXd6Q0zrspQmdL3EayY+qFkYZ8tap78UHNiAEgE4GeJ5486DtPYuzIrWCKC3ULEigKB055J8SSSSfEkmgq70kz/I7X+3P+m1BQ2yBm4hH/AFE/WFB0/vtbGxLvz7kf58VByrQdpdnBiztv7CL9RaDY0Cgof0l3+csB0SY/Ex/woKcsb2SBxJC7RuudLoSrDIIOkjiDgniKDydmdiSSzMcknJJJPM+JJNB07uN2LcWmzdN0rIZJmkSNs6lQqgGoH6JJVjp8+pNBRu9qfvNs3p6SBfsIqfu0EWjt2ZXZQSqYLHoCcAn3kD30Eg3cbb+RbTtZycJ3gSTJwNEnqMW8gG1e1RQYXbFcbQvR0up/9V6Cd7l7swW22Z15x2mof1gspX7xQVZQdc2F9BsjZNs1y4RIoIlJwSWcqMhVHEktk49p5AmgqftlvW2df6Vl2W1wq50vJL3LjOOAMQYgHHEaqDb9lN9dlCiQNZNawrwXumEqqCeLMNKnmSTjJPHmaCrd5lyJdq3rg5BmOD1AAA+4UFg+jSnz96ekcY+LN/CgvygUFI+kxLhNnr1ac/ZEI/eoK73QR6ts2Q/LY/Zjc/soOoO0WxY762ltph6ki6SRzU81Zc+KsAR5ig5E7U7Al2fdSW049ZDwbwdT9F18iPhxB4g0Fv7jt4hbu9m3RyQMW8h6KP5pvYB6p8tPSgzfSTP8ktP7dv1DQURsi5WK4hkcEqkiMwHMhWBOMnngUFp7xt7sO0bKW0gt5FEhT5yRlGNDq/0FznOnHOgqGg7Z2XHphiXpGg+CigyqBQUR6TCfOWB6rMPgYv40FZdhNhpf7Qt7WRmRJGYMy41YVGb1cgjJ045eNB0PY7D2LsPDMYIpQMiSZw8x6lAeI5/iAc6Dedmu29jtB3S0nEjqMlSro2OWoCRQSM44jlkZ5ig5f3ig/hW/z/6mX4azj7sUEk3NbCF+20bZsASWZUE8Qr95GyMR5Mqn3UFfXNu0btG4KujFWU8wynBB9hBoPk8zOzO5JZiWYnmSTkk+80Fsbp9mM+xtuOuSXhKKOpjikfA9veCgqOg6r7a9mBtrZUKRSBDiKeJjxQnuyAHxx0lZDxHLgePIhzFtvZjWtxLbuyM8TlGKHUupeBAJA5HI5cxQSvdvu3l2sTJrWO3SQJI3HWeAYiMYxnBHEnhnPHlQaneNb93tW9QcAJ3wOgJyB8CKCyvRnHr35/Jg/TN/CgvVmA58KArA8jmgoj0l5sy2KfVSZvtGMfuUEV3EWuvbMDf0aSv8Y2T/ALlB1FQUv6SltD3NpIcCfvGVfrGPTls9QG0ezUetBSOxJXS5gaL+cWWMpj6wcFce/FBdXpMT4jsE6tM32REP36CiUUkgAZJ4ADmT0FBm3Wx7iJO8kglRMga2jdVyc4GojGeBoMONCxCjmSAPfQdwKMDAoPtAoKW9Ja1zDYy+CySp/eKh/wC0aCi7W5eJw8TsjrydCVYeHAjiOBNB5yOWJLEkk5JPEknmSaC09xHZW5e+ivtLJbxCT1zwEhZGTSn1uLZJ5DT1xQaPfVYGHbNzkYEmiRT1DIuT9sOPdQTb0aLQ5vpSOGIUB9veMw+5fiKDQ7/Oyxtr75Wi/NXPEkDgsqgawcctQw/HmS/Sgq6g6l3KbF+T7Hi1rxnLTMD4h8BfjGqH30HO/bfs+2z76e2YHCuTGT+NG3FGz4+qQD5gjwoNhsveRtG2tRaw3BWMAhTpUuqnPqq5GQOPDp4YoIqoZ2wMszHzJJJ+JJNB1xu07N/g7Z0MDDEhBkl/tH4kHHPSNK5/JoOfN9VqY9tXfDAfu3HmDEmT9oMPdQR7YXae6sVlW0maIS6Q5ULqOnVpwxGVxqbkRzoMK/2jLO2qeWSVvrSOzn4sTQTnczey2l0927tHZRI3yljnQ2VIjQDHrP3hQgDjgH3hrt6nbFNrXiTQo6RpEIwHxqOHdixCkgZ1gYyeVBqeyHamfZk5ntghcoUOtdQ0kqTwBHH1RQdCbN3oR/gYbRuU0vqaLulPCSUchGTxAI48c6RnnjiHPPa3tNPtK5a4uGyTwVR9FFHJUHTifacmgmG43si15fLcuvzFswckjg0o4ooPkcOemBn6QoJH6TB9ew6aZ/0xf7UFdbsLIzbXsUHhOsnui+cP3JQXH6R7f8Ntx1ulPwim/jQUR2Xt+9vbSP69xCv2pFH7aDs+gUCg1Xabs9BtC3a3uk1ITkEcGRhnDo3gwyfcSDkEigpy89H+Tvfmrxe6J5vGdYHTCnDe3I9lBMuy25uwtNLTKbqQeMoHd58ohwx5NqoLFVQAABgDgAOQ9lBDN4m7qDa4jZ3MU0fASqobKk50spIyM5I48MnrQbTsT2Th2XbfJ4CzZYu7tjU7EAZOOAGAAAOnickhndodhw31u9vcrqjcewqRyZT4EHx/ZQVPYbgo1uA0t0ZLcNnuwml2HgjOG4ebAcfDGeAXQiBQAoAAGABwAA5ACgh28jd9DteJct3dxGD3cwGeB5pIPFSfeDxHMghSNxuZ2qsmgQxuv9IssYT4OQ/+GgsvdpuhWxkW6vWWWdeMaLkxRnwbJALuPDgAD1IBAWtQVXvc3YzbUnjubWSNXWMRukhKghSxVlZVPH1iCD4AUEIsdw18x+dmt418SC7t7l0AffQTTYG4qyhw11JJcsPxf5qM+5SX/wAVBIO3/YFb7Zy2doY7cRyCRFC6YyQrjS2kcM6ydWDx8DQVMu4faOf520Hnrl/+qgkexNwKhg15dll8Y4U05/8Accnh+b7xQbXevu5knsrSLZkahbUuPk4YLqEmj1gznBYFSTk5Oo8c8wgPZbctfXEg+VqLaEH1iSrSMOkaqTx82xjOePKg6H2FsaGygS3t0CRoMAeJPizHxJPEmgjm83sKu14EUOI5YmLRuRkesAGVhzwcLxHQUGo3X7rRsqR7ieRZZyuhdIIVFP0iCeJJwBnAwM9aCQ7xuyI2rZNb6gkgYSROc4DqCPWA8CrMPLOcHGKCvt2W6GezvVur1o8RZMaRktqcggM2VGAM5HjnHTiF00CgUCgUCgUCgUCgUCgUCgUCgUCgUCgUCgUCgUCgUCgUCgUCgUCgUCgUCgxNrTOkMjRLqcLkDGT5kAcSQMnA54xQRuTa88ezZpppRE6kaZZYuOCUyBErDW3FlUA8W08xxIai17XXmqJZDbqyfIo5o8anlkuyAzQlX0hY8k8AQxSQZAGaD17Mdq72aaySaDMdzCJllUxgFRb25c6S+oaZ5H8OTLjOKD92u8BVnuhcMiRxRyGNGZRJK8d1eRaYuWslbdMIATnhk8yHy23kElY3tSJXICKkneK+mRxOUfQMiKFVkPDiW08MZIaZd508ptSkaL3wTKLmXSXubNQZSACnzU8g4gZYoRwZchm7P3q94ImaGNe8mC6O+bvliZ4kWQxiI4IaUg6ioOj1S2RQZidsL2f5KYbaGJZ0mde+nzkRx8NWiP1RrZTzyQPxcnAYmwO29x6hm0yxGKx+dZlifXdzyIzlFj0BV0uAAx4Rp6zd4SoeLbypJSjpF3cYgMjL3iGRnaC2lAAZMhV+Urh/xsHIHDIbuHt2WhuXEADRyRJGDJ6rieYwRmRtPzZDDLL62kY55oNfPvMdcqLRTJpiCqJ1KmR/kepS6oRoHy6PTIMhtLcuFBKOx23zf2/fNF3RyBo1a+DIkiknA46ZFyMcDkcaDe0CgUCgUCgUCgUCgUCgUCgUCg8rm2SVSkiK6nmrAMDjiMg8OdB4jZcGtJO5i1xqVR9C6kU5yqNjKjieAoPZLdBpwqjSulcADSpx6q9B6q8B0HSg8vwdDrEndR6wGAfQuoBiWYBsZ4liT1JNAtdmwxBFiijQRhggRFUIGOWCAD1cnicc6D5+DIeHzMfAgj1F4EOJARw4euqt7QDzoDbMhPOGM4Yt9BfpNgluXM4GT5UH4vdj28yKk0EMiL9FHjRlXhj1VYYHAkcKD5PsS2c5e3hY933WWjQnuwc93xH0M8dPKg9Rs6HVq7qPVpC6tC50rnSucchk4Hhmg8jsW2w4+Tw4kZ2cd2mHaQYdnGPWLADJPPxoP2dlQambuYtTaAzaFyRGQYwTjjpIBHTHCgyIIFQYRVUdFAA5Ach5AUHpQKBQKBQKBQKBQKBQKBQKBQKBQKBQKBQKBQKBQKBQKBQKBQKBQKBQKBQ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38918" name="Picture 6" descr="http://4.bp.blogspot.com/-Ui8aZpa8I1o/UoiKESh4AJI/AAAAAAAAADo/ILPMmDdxL4s/s1600/i%2Blove%2Benglis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3224" y="4041330"/>
            <a:ext cx="1610723" cy="161072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400696" y="3899513"/>
            <a:ext cx="8795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 smtClean="0">
                <a:solidFill>
                  <a:srgbClr val="FFC000"/>
                </a:solidFill>
              </a:rPr>
              <a:t>?</a:t>
            </a:r>
            <a:endParaRPr kumimoji="1" lang="ja-JP" altLang="en-US" sz="115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kumimoji="1" lang="en-US" altLang="ja-JP" sz="2800" dirty="0" smtClean="0"/>
              <a:t>SAC Managers need to:</a:t>
            </a:r>
          </a:p>
          <a:p>
            <a:r>
              <a:rPr kumimoji="1" lang="en-US" altLang="ja-JP" sz="2800" dirty="0" smtClean="0"/>
              <a:t>Build accountability into recording systems</a:t>
            </a:r>
          </a:p>
          <a:p>
            <a:r>
              <a:rPr kumimoji="1" lang="en-US" altLang="ja-JP" sz="2800" dirty="0" smtClean="0"/>
              <a:t>Have a clear focus for SAC evaluation</a:t>
            </a:r>
          </a:p>
          <a:p>
            <a:r>
              <a:rPr kumimoji="1" lang="en-US" altLang="ja-JP" sz="2800" dirty="0" smtClean="0"/>
              <a:t>Use a variety of instruments</a:t>
            </a:r>
          </a:p>
          <a:p>
            <a:r>
              <a:rPr kumimoji="1" lang="en-US" altLang="ja-JP" sz="2800" dirty="0" smtClean="0"/>
              <a:t>Be creative!</a:t>
            </a:r>
          </a:p>
          <a:p>
            <a:r>
              <a:rPr kumimoji="1" lang="en-US" altLang="ja-JP" sz="2800" dirty="0" smtClean="0"/>
              <a:t>Share results with stakeholders</a:t>
            </a:r>
          </a:p>
          <a:p>
            <a:r>
              <a:rPr kumimoji="1" lang="en-US" altLang="ja-JP" sz="2800" dirty="0" smtClean="0"/>
              <a:t>Act on findings to improve services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913834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dirty="0" smtClean="0"/>
              <a:t>Thank You!</a:t>
            </a:r>
            <a:br>
              <a:rPr kumimoji="1" lang="en-US" altLang="ja-JP" dirty="0" smtClean="0"/>
            </a:br>
            <a:r>
              <a:rPr kumimoji="1" lang="en-US" altLang="ja-JP" dirty="0" smtClean="0"/>
              <a:t>Any questions?</a:t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75909"/>
            <a:ext cx="7772400" cy="446450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thornton.katherine@gmail.com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references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Gardner, D. &amp; Miller, L. (1997) </a:t>
            </a:r>
            <a:r>
              <a:rPr kumimoji="1" lang="en-US" altLang="ja-JP" i="1" dirty="0" smtClean="0"/>
              <a:t>Establishing self-access</a:t>
            </a:r>
            <a:r>
              <a:rPr kumimoji="1" lang="en-US" altLang="ja-JP" dirty="0" smtClean="0"/>
              <a:t>. Cambridge: Cambridge University Press.</a:t>
            </a:r>
          </a:p>
          <a:p>
            <a:r>
              <a:rPr lang="en-US" altLang="ja-JP" dirty="0" smtClean="0"/>
              <a:t>Morrison</a:t>
            </a:r>
            <a:r>
              <a:rPr lang="en-US" altLang="ja-JP" dirty="0"/>
              <a:t>, B. (2005). Evaluating learning gain in a self-access language learning </a:t>
            </a:r>
            <a:r>
              <a:rPr lang="en-US" altLang="ja-JP" dirty="0" err="1"/>
              <a:t>centre</a:t>
            </a:r>
            <a:r>
              <a:rPr lang="en-US" altLang="ja-JP" dirty="0"/>
              <a:t>. </a:t>
            </a:r>
            <a:r>
              <a:rPr lang="en-US" altLang="ja-JP" i="1" dirty="0"/>
              <a:t>Language Teaching Research, 9, 3, </a:t>
            </a:r>
            <a:r>
              <a:rPr lang="en-US" altLang="ja-JP" dirty="0"/>
              <a:t>267-293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64567289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942</TotalTime>
  <Words>667</Words>
  <Application>Microsoft Office PowerPoint</Application>
  <PresentationFormat>On-screen Show (4:3)</PresentationFormat>
  <Paragraphs>145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Urban Pop</vt:lpstr>
      <vt:lpstr>Evaluating a self-access centre - options and challenges</vt:lpstr>
      <vt:lpstr>OUtline</vt:lpstr>
      <vt:lpstr> Why evaluate a self-access centre?</vt:lpstr>
      <vt:lpstr>What  to  evaluate?</vt:lpstr>
      <vt:lpstr>What  to  evaluate?</vt:lpstr>
      <vt:lpstr>Narrowing the evaluation focus</vt:lpstr>
      <vt:lpstr>How  to  evaluate?</vt:lpstr>
      <vt:lpstr>Challenges for evaluation</vt:lpstr>
      <vt:lpstr>Presenting results of evaluation</vt:lpstr>
      <vt:lpstr>An example: English Café at Otemon</vt:lpstr>
      <vt:lpstr>Focus of Evaluation</vt:lpstr>
      <vt:lpstr>Slide 12</vt:lpstr>
      <vt:lpstr>Description or evaluation?</vt:lpstr>
      <vt:lpstr>Measuring E-CO’s impact</vt:lpstr>
      <vt:lpstr>Measuring E-CO’s impact</vt:lpstr>
      <vt:lpstr>Slide 16</vt:lpstr>
      <vt:lpstr>Conclusion</vt:lpstr>
      <vt:lpstr>Thank You! Any questions? 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a self-access centre - options and challenges</dc:title>
  <dc:creator>A Reviewer</dc:creator>
  <cp:lastModifiedBy>KT</cp:lastModifiedBy>
  <cp:revision>61</cp:revision>
  <dcterms:created xsi:type="dcterms:W3CDTF">2014-11-17T23:37:39Z</dcterms:created>
  <dcterms:modified xsi:type="dcterms:W3CDTF">2014-11-26T07:53:39Z</dcterms:modified>
</cp:coreProperties>
</file>